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1"/>
  </p:notesMasterIdLst>
  <p:sldIdLst>
    <p:sldId id="256" r:id="rId2"/>
    <p:sldId id="271" r:id="rId3"/>
    <p:sldId id="272" r:id="rId4"/>
    <p:sldId id="273" r:id="rId5"/>
    <p:sldId id="274" r:id="rId6"/>
    <p:sldId id="275" r:id="rId7"/>
    <p:sldId id="299" r:id="rId8"/>
    <p:sldId id="277" r:id="rId9"/>
    <p:sldId id="301" r:id="rId10"/>
    <p:sldId id="304" r:id="rId11"/>
    <p:sldId id="305" r:id="rId12"/>
    <p:sldId id="326" r:id="rId13"/>
    <p:sldId id="279" r:id="rId14"/>
    <p:sldId id="280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23" r:id="rId24"/>
    <p:sldId id="324" r:id="rId25"/>
    <p:sldId id="325" r:id="rId26"/>
    <p:sldId id="286" r:id="rId27"/>
    <p:sldId id="287" r:id="rId28"/>
    <p:sldId id="289" r:id="rId29"/>
    <p:sldId id="311" r:id="rId30"/>
    <p:sldId id="290" r:id="rId31"/>
    <p:sldId id="312" r:id="rId32"/>
    <p:sldId id="313" r:id="rId33"/>
    <p:sldId id="314" r:id="rId34"/>
    <p:sldId id="294" r:id="rId35"/>
    <p:sldId id="295" r:id="rId36"/>
    <p:sldId id="297" r:id="rId37"/>
    <p:sldId id="296" r:id="rId38"/>
    <p:sldId id="298" r:id="rId39"/>
    <p:sldId id="268" r:id="rId40"/>
  </p:sldIdLst>
  <p:sldSz cx="18288000" cy="10287000"/>
  <p:notesSz cx="6858000" cy="9144000"/>
  <p:embeddedFontLst>
    <p:embeddedFont>
      <p:font typeface="Fredoka SemiBold" pitchFamily="2" charset="-79"/>
      <p:bold r:id="rId42"/>
    </p:embeddedFont>
    <p:embeddedFont>
      <p:font typeface="Nunito" pitchFamily="2" charset="0"/>
      <p:regular r:id="rId43"/>
      <p:bold r:id="rId44"/>
      <p:italic r:id="rId45"/>
      <p:bold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E7F4"/>
    <a:srgbClr val="BCE3F2"/>
    <a:srgbClr val="B2E69D"/>
    <a:srgbClr val="56B7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85841" autoAdjust="0"/>
  </p:normalViewPr>
  <p:slideViewPr>
    <p:cSldViewPr>
      <p:cViewPr varScale="1">
        <p:scale>
          <a:sx n="49" d="100"/>
          <a:sy n="49" d="100"/>
        </p:scale>
        <p:origin x="1066" y="10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88279-5266-4AB0-983C-8EE1D23FB1AD}" type="datetimeFigureOut">
              <a:rPr lang="it-IT" smtClean="0"/>
              <a:t>24/02/2025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73F89-7C0A-47A3-BC3A-46546B5703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5690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RSP = Remote SIM Provisioning</a:t>
            </a:r>
          </a:p>
          <a:p>
            <a:r>
              <a:rPr lang="it-IT" dirty="0"/>
              <a:t>Definizioni di server SM-DP+, LPA, </a:t>
            </a:r>
            <a:r>
              <a:rPr lang="it-IT" dirty="0" err="1"/>
              <a:t>eUICC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9397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4615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4085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73F89-7C0A-47A3-BC3A-46546B570394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967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6.sv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15.png"/><Relationship Id="rId5" Type="http://schemas.openxmlformats.org/officeDocument/2006/relationships/image" Target="../media/image3.png"/><Relationship Id="rId10" Type="http://schemas.openxmlformats.org/officeDocument/2006/relationships/image" Target="../media/image14.png"/><Relationship Id="rId4" Type="http://schemas.openxmlformats.org/officeDocument/2006/relationships/image" Target="../media/image2.sv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76325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1562" y="2030656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399945" y="6643233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668630" y="2620597"/>
            <a:ext cx="14950738" cy="3046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it-IT" sz="6600" dirty="0">
                <a:latin typeface="Fredoka SemiBold" pitchFamily="2" charset="-79"/>
                <a:cs typeface="Fredoka SemiBold" pitchFamily="2" charset="-79"/>
              </a:rPr>
              <a:t>Sicurezza delle eSIM: analisi e sperimentazione mediante sviluppo di user agent e server SM-DP+ </a:t>
            </a:r>
            <a:endParaRPr lang="en-US" sz="6600" dirty="0">
              <a:solidFill>
                <a:srgbClr val="000000"/>
              </a:solidFill>
              <a:latin typeface="Fredoka SemiBold" pitchFamily="2" charset="-79"/>
              <a:ea typeface="Fredoka"/>
              <a:cs typeface="Fredoka SemiBold" pitchFamily="2" charset="-79"/>
              <a:sym typeface="Fredoka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190453" y="5905909"/>
            <a:ext cx="9907094" cy="692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4002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Matteo Fanfarillo – 0316179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534750"/>
            <a:ext cx="10553700" cy="10579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Relatore</a:t>
            </a: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prof. Giuseppe Bianchi</a:t>
            </a:r>
          </a:p>
          <a:p>
            <a:pPr algn="l">
              <a:lnSpc>
                <a:spcPts val="4200"/>
              </a:lnSpc>
            </a:pPr>
            <a:r>
              <a:rPr lang="en-US" sz="3000" b="1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Correlatori</a:t>
            </a: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prof. Francesco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Gringoli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dott</a:t>
            </a:r>
            <a:r>
              <a:rPr lang="en-US" sz="3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. Lorenzo </a:t>
            </a:r>
            <a:r>
              <a:rPr lang="en-US" sz="30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Valeriani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777754" y="8743950"/>
            <a:ext cx="448154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 pitchFamily="2" charset="0"/>
                <a:ea typeface="Nunito"/>
                <a:cs typeface="Nunito"/>
                <a:sym typeface="Nunito"/>
              </a:rPr>
              <a:t>17/07/2024</a:t>
            </a:r>
          </a:p>
        </p:txBody>
      </p:sp>
      <p:sp>
        <p:nvSpPr>
          <p:cNvPr id="14" name="Freeform 14"/>
          <p:cNvSpPr/>
          <p:nvPr/>
        </p:nvSpPr>
        <p:spPr>
          <a:xfrm>
            <a:off x="1721691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4B72D02-4665-CE69-511E-9C457EF5D8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813" y="651503"/>
            <a:ext cx="7038373" cy="162607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960C63B-82F0-7808-39DF-EA210271D7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857EB9-D201-0E7D-8AB5-988D77524E5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" name="Freccia bidirezionale orizzontale 18">
            <a:extLst>
              <a:ext uri="{FF2B5EF4-FFF2-40B4-BE49-F238E27FC236}">
                <a16:creationId xmlns:a16="http://schemas.microsoft.com/office/drawing/2014/main" id="{8FF91D46-C719-3D45-D965-B8B5E1724141}"/>
              </a:ext>
            </a:extLst>
          </p:cNvPr>
          <p:cNvSpPr/>
          <p:nvPr/>
        </p:nvSpPr>
        <p:spPr>
          <a:xfrm>
            <a:off x="11256812" y="4870786"/>
            <a:ext cx="4310095" cy="1776447"/>
          </a:xfrm>
          <a:prstGeom prst="leftRightArrow">
            <a:avLst>
              <a:gd name="adj1" fmla="val 60166"/>
              <a:gd name="adj2" fmla="val 50000"/>
            </a:avLst>
          </a:prstGeom>
          <a:solidFill>
            <a:schemeClr val="bg1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 err="1">
                <a:solidFill>
                  <a:schemeClr val="tx1"/>
                </a:solidFill>
                <a:latin typeface="Nunito" pitchFamily="2" charset="0"/>
              </a:rPr>
              <a:t>Other</a:t>
            </a:r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 </a:t>
            </a:r>
            <a:r>
              <a:rPr lang="it-IT" sz="3200" b="1" dirty="0" err="1">
                <a:solidFill>
                  <a:schemeClr val="tx1"/>
                </a:solidFill>
                <a:latin typeface="Nunito" pitchFamily="2" charset="0"/>
              </a:rPr>
              <a:t>euiccInfo</a:t>
            </a:r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 + </a:t>
            </a:r>
            <a:r>
              <a:rPr lang="it-IT" sz="3200" b="1" dirty="0" err="1">
                <a:solidFill>
                  <a:schemeClr val="tx1"/>
                </a:solidFill>
                <a:latin typeface="Nunito" pitchFamily="2" charset="0"/>
              </a:rPr>
              <a:t>cert</a:t>
            </a:r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 </a:t>
            </a:r>
            <a:r>
              <a:rPr lang="it-IT" sz="3200" b="1" dirty="0" err="1">
                <a:solidFill>
                  <a:schemeClr val="tx1"/>
                </a:solidFill>
                <a:latin typeface="Nunito" pitchFamily="2" charset="0"/>
              </a:rPr>
              <a:t>exchange</a:t>
            </a:r>
            <a:endParaRPr lang="it-IT" sz="3200" b="1" dirty="0">
              <a:solidFill>
                <a:schemeClr val="tx1"/>
              </a:solidFill>
              <a:latin typeface="Nunito" pitchFamily="2" charset="0"/>
            </a:endParaRPr>
          </a:p>
        </p:txBody>
      </p:sp>
      <p:sp>
        <p:nvSpPr>
          <p:cNvPr id="20" name="Freccia bidirezionale orizzontale 19">
            <a:extLst>
              <a:ext uri="{FF2B5EF4-FFF2-40B4-BE49-F238E27FC236}">
                <a16:creationId xmlns:a16="http://schemas.microsoft.com/office/drawing/2014/main" id="{B207C860-034E-BFEA-777A-18B91851F0E1}"/>
              </a:ext>
            </a:extLst>
          </p:cNvPr>
          <p:cNvSpPr/>
          <p:nvPr/>
        </p:nvSpPr>
        <p:spPr>
          <a:xfrm>
            <a:off x="7021627" y="4891053"/>
            <a:ext cx="4235185" cy="1776447"/>
          </a:xfrm>
          <a:prstGeom prst="leftRightArrow">
            <a:avLst>
              <a:gd name="adj1" fmla="val 60166"/>
              <a:gd name="adj2" fmla="val 50000"/>
            </a:avLst>
          </a:prstGeom>
          <a:solidFill>
            <a:schemeClr val="bg1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Client authentication</a:t>
            </a:r>
          </a:p>
        </p:txBody>
      </p:sp>
    </p:spTree>
    <p:extLst>
      <p:ext uri="{BB962C8B-B14F-4D97-AF65-F5344CB8AC3E}">
        <p14:creationId xmlns:p14="http://schemas.microsoft.com/office/powerpoint/2010/main" val="1140971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" name="Freccia bidirezionale orizzontale 4">
            <a:extLst>
              <a:ext uri="{FF2B5EF4-FFF2-40B4-BE49-F238E27FC236}">
                <a16:creationId xmlns:a16="http://schemas.microsoft.com/office/drawing/2014/main" id="{5A9A3057-FEAE-D725-E0B6-C8AF76C5AFBA}"/>
              </a:ext>
            </a:extLst>
          </p:cNvPr>
          <p:cNvSpPr/>
          <p:nvPr/>
        </p:nvSpPr>
        <p:spPr>
          <a:xfrm>
            <a:off x="11331722" y="4870786"/>
            <a:ext cx="4235185" cy="1776447"/>
          </a:xfrm>
          <a:prstGeom prst="leftRightArrow">
            <a:avLst>
              <a:gd name="adj1" fmla="val 60166"/>
              <a:gd name="adj2" fmla="val 50000"/>
            </a:avLst>
          </a:prstGeom>
          <a:solidFill>
            <a:schemeClr val="bg1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 err="1">
                <a:solidFill>
                  <a:schemeClr val="tx1"/>
                </a:solidFill>
                <a:latin typeface="Nunito" pitchFamily="2" charset="0"/>
              </a:rPr>
              <a:t>Profile</a:t>
            </a:r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 </a:t>
            </a:r>
            <a:r>
              <a:rPr lang="it-IT" sz="3200" b="1" dirty="0" err="1">
                <a:solidFill>
                  <a:schemeClr val="tx1"/>
                </a:solidFill>
                <a:latin typeface="Nunito" pitchFamily="2" charset="0"/>
              </a:rPr>
              <a:t>verifications</a:t>
            </a:r>
            <a:endParaRPr lang="it-IT" sz="3200" b="1" dirty="0">
              <a:solidFill>
                <a:schemeClr val="tx1"/>
              </a:solidFill>
              <a:latin typeface="Nunito" pitchFamily="2" charset="0"/>
            </a:endParaRPr>
          </a:p>
        </p:txBody>
      </p:sp>
      <p:sp>
        <p:nvSpPr>
          <p:cNvPr id="16" name="Freccia bidirezionale orizzontale 15">
            <a:extLst>
              <a:ext uri="{FF2B5EF4-FFF2-40B4-BE49-F238E27FC236}">
                <a16:creationId xmlns:a16="http://schemas.microsoft.com/office/drawing/2014/main" id="{8199A629-E89A-9D10-AE2B-92457F8B1AC8}"/>
              </a:ext>
            </a:extLst>
          </p:cNvPr>
          <p:cNvSpPr/>
          <p:nvPr/>
        </p:nvSpPr>
        <p:spPr>
          <a:xfrm>
            <a:off x="7021627" y="4891053"/>
            <a:ext cx="4235185" cy="1776447"/>
          </a:xfrm>
          <a:prstGeom prst="leftRightArrow">
            <a:avLst>
              <a:gd name="adj1" fmla="val 60166"/>
              <a:gd name="adj2" fmla="val 50000"/>
            </a:avLst>
          </a:prstGeom>
          <a:solidFill>
            <a:schemeClr val="bg1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 err="1">
                <a:solidFill>
                  <a:schemeClr val="tx1"/>
                </a:solidFill>
                <a:latin typeface="Nunito" pitchFamily="2" charset="0"/>
              </a:rPr>
              <a:t>getBPP</a:t>
            </a:r>
            <a:endParaRPr lang="it-IT" sz="3200" b="1" dirty="0">
              <a:solidFill>
                <a:schemeClr val="tx1"/>
              </a:solidFill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05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" name="Freccia bidirezionale orizzontale 4">
            <a:extLst>
              <a:ext uri="{FF2B5EF4-FFF2-40B4-BE49-F238E27FC236}">
                <a16:creationId xmlns:a16="http://schemas.microsoft.com/office/drawing/2014/main" id="{5A9A3057-FEAE-D725-E0B6-C8AF76C5AFBA}"/>
              </a:ext>
            </a:extLst>
          </p:cNvPr>
          <p:cNvSpPr/>
          <p:nvPr/>
        </p:nvSpPr>
        <p:spPr>
          <a:xfrm>
            <a:off x="2786442" y="4902212"/>
            <a:ext cx="4235185" cy="1776447"/>
          </a:xfrm>
          <a:prstGeom prst="leftRightArrow">
            <a:avLst>
              <a:gd name="adj1" fmla="val 60166"/>
              <a:gd name="adj2" fmla="val 50000"/>
            </a:avLst>
          </a:prstGeom>
          <a:solidFill>
            <a:schemeClr val="bg1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700" b="1" dirty="0" err="1">
                <a:solidFill>
                  <a:schemeClr val="tx1"/>
                </a:solidFill>
                <a:latin typeface="Nunito" pitchFamily="2" charset="0"/>
              </a:rPr>
              <a:t>handleNotification</a:t>
            </a:r>
            <a:endParaRPr lang="it-IT" sz="2700" b="1" dirty="0">
              <a:solidFill>
                <a:schemeClr val="tx1"/>
              </a:solidFill>
              <a:latin typeface="Nunito" pitchFamily="2" charset="0"/>
            </a:endParaRPr>
          </a:p>
        </p:txBody>
      </p:sp>
      <p:sp>
        <p:nvSpPr>
          <p:cNvPr id="16" name="Freccia bidirezionale orizzontale 15">
            <a:extLst>
              <a:ext uri="{FF2B5EF4-FFF2-40B4-BE49-F238E27FC236}">
                <a16:creationId xmlns:a16="http://schemas.microsoft.com/office/drawing/2014/main" id="{8199A629-E89A-9D10-AE2B-92457F8B1AC8}"/>
              </a:ext>
            </a:extLst>
          </p:cNvPr>
          <p:cNvSpPr/>
          <p:nvPr/>
        </p:nvSpPr>
        <p:spPr>
          <a:xfrm>
            <a:off x="7021627" y="4891053"/>
            <a:ext cx="4235185" cy="1776447"/>
          </a:xfrm>
          <a:prstGeom prst="leftRightArrow">
            <a:avLst>
              <a:gd name="adj1" fmla="val 60166"/>
              <a:gd name="adj2" fmla="val 50000"/>
            </a:avLst>
          </a:prstGeom>
          <a:solidFill>
            <a:schemeClr val="bg1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700" b="1" dirty="0" err="1">
                <a:solidFill>
                  <a:schemeClr val="tx1"/>
                </a:solidFill>
                <a:latin typeface="Nunito" pitchFamily="2" charset="0"/>
              </a:rPr>
              <a:t>handleNotification</a:t>
            </a:r>
            <a:endParaRPr lang="it-IT" sz="2700" b="1" dirty="0">
              <a:solidFill>
                <a:schemeClr val="tx1"/>
              </a:solidFill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104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88132" y="2966391"/>
            <a:ext cx="17645062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IMPLEMENTAZIONE DEGLI EMULATORI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 SemiBold" pitchFamily="2" charset="-79"/>
              </a:rPr>
              <a:t>Step 3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FA0AAA4D-5696-451E-73F2-8972A2C2E236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93080BD-06A8-C955-4722-EDE2D35778E9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18055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995363" y="1336421"/>
            <a:ext cx="16230600" cy="667131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Nastro inclinato in basso 12">
            <a:extLst>
              <a:ext uri="{FF2B5EF4-FFF2-40B4-BE49-F238E27FC236}">
                <a16:creationId xmlns:a16="http://schemas.microsoft.com/office/drawing/2014/main" id="{181FA53D-F90C-9E72-8FA6-20149B79B46F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5/19</a:t>
            </a:r>
          </a:p>
          <a:p>
            <a:pPr algn="ctr"/>
            <a:endParaRPr lang="it-IT" dirty="0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3CE9BAF-0A71-0CA7-C85F-B43036BAA2F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F8B47B9-EE06-579F-AAD0-001C702B89A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D957A6C5-7746-4C0D-9153-25EDBEBC66F1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AutoShape 18">
            <a:extLst>
              <a:ext uri="{FF2B5EF4-FFF2-40B4-BE49-F238E27FC236}">
                <a16:creationId xmlns:a16="http://schemas.microsoft.com/office/drawing/2014/main" id="{E28C3EF7-F95B-C64B-D5E6-2AE1E7335AAA}"/>
              </a:ext>
            </a:extLst>
          </p:cNvPr>
          <p:cNvSpPr/>
          <p:nvPr/>
        </p:nvSpPr>
        <p:spPr>
          <a:xfrm>
            <a:off x="2932173" y="4259031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IMPLEMENTAZIONE DEGLI EMULATORI</a:t>
            </a:r>
          </a:p>
        </p:txBody>
      </p:sp>
      <p:sp>
        <p:nvSpPr>
          <p:cNvPr id="21" name="Freeform 19">
            <a:extLst>
              <a:ext uri="{FF2B5EF4-FFF2-40B4-BE49-F238E27FC236}">
                <a16:creationId xmlns:a16="http://schemas.microsoft.com/office/drawing/2014/main" id="{B885AF5D-FEAE-3262-96BB-93CAEE4A442B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0">
            <a:extLst>
              <a:ext uri="{FF2B5EF4-FFF2-40B4-BE49-F238E27FC236}">
                <a16:creationId xmlns:a16="http://schemas.microsoft.com/office/drawing/2014/main" id="{116FC89E-D196-3807-3204-0CE743A255A8}"/>
              </a:ext>
            </a:extLst>
          </p:cNvPr>
          <p:cNvGrpSpPr/>
          <p:nvPr/>
        </p:nvGrpSpPr>
        <p:grpSpPr>
          <a:xfrm>
            <a:off x="2932173" y="4325706"/>
            <a:ext cx="480294" cy="655427"/>
            <a:chOff x="0" y="0"/>
            <a:chExt cx="126497" cy="172623"/>
          </a:xfrm>
        </p:grpSpPr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20E15894-FE9F-F3FA-40CB-17AE9AFF800D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25074E3F-907B-DBD6-7DFD-241359F3A068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23">
            <a:extLst>
              <a:ext uri="{FF2B5EF4-FFF2-40B4-BE49-F238E27FC236}">
                <a16:creationId xmlns:a16="http://schemas.microsoft.com/office/drawing/2014/main" id="{3514120C-E701-B02F-7573-BBCA13691AEC}"/>
              </a:ext>
            </a:extLst>
          </p:cNvPr>
          <p:cNvGrpSpPr/>
          <p:nvPr/>
        </p:nvGrpSpPr>
        <p:grpSpPr>
          <a:xfrm>
            <a:off x="8903853" y="4325706"/>
            <a:ext cx="480294" cy="655427"/>
            <a:chOff x="0" y="0"/>
            <a:chExt cx="126497" cy="172623"/>
          </a:xfrm>
        </p:grpSpPr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B1EE384-688A-3EDE-5D82-2EA010937EDE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2" name="TextBox 25">
              <a:extLst>
                <a:ext uri="{FF2B5EF4-FFF2-40B4-BE49-F238E27FC236}">
                  <a16:creationId xmlns:a16="http://schemas.microsoft.com/office/drawing/2014/main" id="{93A4FE35-2D22-B84C-FA28-CD2119BDC682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3" name="Group 26">
            <a:extLst>
              <a:ext uri="{FF2B5EF4-FFF2-40B4-BE49-F238E27FC236}">
                <a16:creationId xmlns:a16="http://schemas.microsoft.com/office/drawing/2014/main" id="{5D3A9123-B739-470D-B5E5-CF6AADB2BF14}"/>
              </a:ext>
            </a:extLst>
          </p:cNvPr>
          <p:cNvGrpSpPr/>
          <p:nvPr/>
        </p:nvGrpSpPr>
        <p:grpSpPr>
          <a:xfrm>
            <a:off x="14875533" y="4325706"/>
            <a:ext cx="480294" cy="655427"/>
            <a:chOff x="0" y="0"/>
            <a:chExt cx="126497" cy="172623"/>
          </a:xfrm>
        </p:grpSpPr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2EFD73A-383E-F24D-0EC0-832BA85DA71C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5" name="TextBox 28">
              <a:extLst>
                <a:ext uri="{FF2B5EF4-FFF2-40B4-BE49-F238E27FC236}">
                  <a16:creationId xmlns:a16="http://schemas.microsoft.com/office/drawing/2014/main" id="{44644F2B-5286-D13D-D1E3-31A13B3F226F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20C70D8-F2CB-CA3D-ADE6-F26C4AD32B32}"/>
              </a:ext>
            </a:extLst>
          </p:cNvPr>
          <p:cNvSpPr txBox="1"/>
          <p:nvPr/>
        </p:nvSpPr>
        <p:spPr>
          <a:xfrm>
            <a:off x="1581443" y="5068980"/>
            <a:ext cx="3360472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Inizialmente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era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un’innovazione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7" name="TextBox 38">
            <a:extLst>
              <a:ext uri="{FF2B5EF4-FFF2-40B4-BE49-F238E27FC236}">
                <a16:creationId xmlns:a16="http://schemas.microsoft.com/office/drawing/2014/main" id="{86609FF7-3C5C-B151-83A9-AE51B1A07DA4}"/>
              </a:ext>
            </a:extLst>
          </p:cNvPr>
          <p:cNvSpPr txBox="1"/>
          <p:nvPr/>
        </p:nvSpPr>
        <p:spPr>
          <a:xfrm>
            <a:off x="7272096" y="5097921"/>
            <a:ext cx="4020255" cy="3230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documentazione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non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fornisce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tutti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dettagli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implementativi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(e.g.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com’è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fatto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il BPP)</a:t>
            </a:r>
          </a:p>
        </p:txBody>
      </p:sp>
      <p:sp>
        <p:nvSpPr>
          <p:cNvPr id="38" name="TextBox 39">
            <a:extLst>
              <a:ext uri="{FF2B5EF4-FFF2-40B4-BE49-F238E27FC236}">
                <a16:creationId xmlns:a16="http://schemas.microsoft.com/office/drawing/2014/main" id="{835D089C-A643-89EA-327D-3ADC386E36D0}"/>
              </a:ext>
            </a:extLst>
          </p:cNvPr>
          <p:cNvSpPr txBox="1"/>
          <p:nvPr/>
        </p:nvSpPr>
        <p:spPr>
          <a:xfrm>
            <a:off x="13231736" y="5095956"/>
            <a:ext cx="3758811" cy="3230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Sono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necessari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tutti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(con le relative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chiavi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private)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certificate chain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GSMA</a:t>
            </a: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DDFEFD2C-7B6D-BD7A-7B0E-93768E5AEE66}"/>
              </a:ext>
            </a:extLst>
          </p:cNvPr>
          <p:cNvSpPr txBox="1"/>
          <p:nvPr/>
        </p:nvSpPr>
        <p:spPr>
          <a:xfrm>
            <a:off x="1028700" y="2168982"/>
            <a:ext cx="16263937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Strumento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valutare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sicurezza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eSIM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emulatori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user agent (client) e del server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F7BC35BD-C8A3-F7F5-8DEA-06A6A55F3F3F}"/>
              </a:ext>
            </a:extLst>
          </p:cNvPr>
          <p:cNvSpPr txBox="1"/>
          <p:nvPr/>
        </p:nvSpPr>
        <p:spPr>
          <a:xfrm>
            <a:off x="7584116" y="3467100"/>
            <a:ext cx="299152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800" dirty="0">
                <a:latin typeface="Fredoka SemiBold" pitchFamily="2" charset="-79"/>
              </a:rPr>
              <a:t>CHALLENGE</a:t>
            </a:r>
          </a:p>
        </p:txBody>
      </p:sp>
      <p:sp>
        <p:nvSpPr>
          <p:cNvPr id="40" name="Freccia a destra 39">
            <a:extLst>
              <a:ext uri="{FF2B5EF4-FFF2-40B4-BE49-F238E27FC236}">
                <a16:creationId xmlns:a16="http://schemas.microsoft.com/office/drawing/2014/main" id="{C63D43C5-CD06-C246-196C-7EED182F05ED}"/>
              </a:ext>
            </a:extLst>
          </p:cNvPr>
          <p:cNvSpPr/>
          <p:nvPr/>
        </p:nvSpPr>
        <p:spPr>
          <a:xfrm rot="5400000">
            <a:off x="2904136" y="606818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1" name="TextBox 35">
            <a:extLst>
              <a:ext uri="{FF2B5EF4-FFF2-40B4-BE49-F238E27FC236}">
                <a16:creationId xmlns:a16="http://schemas.microsoft.com/office/drawing/2014/main" id="{9FDB8B21-D10D-B3D7-B6B7-439B3CCDAC11}"/>
              </a:ext>
            </a:extLst>
          </p:cNvPr>
          <p:cNvSpPr txBox="1"/>
          <p:nvPr/>
        </p:nvSpPr>
        <p:spPr>
          <a:xfrm>
            <a:off x="1429179" y="6871064"/>
            <a:ext cx="3665000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Nessuna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implementazione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riferimento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792081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  <p:bldP spid="18" grpId="0"/>
      <p:bldP spid="39" grpId="0"/>
      <p:bldP spid="40" grpId="0" animBg="1"/>
      <p:bldP spid="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STRATEGIE ADOTTATE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6/19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670BD69E-CA17-747C-B964-A0560E9CF425}"/>
              </a:ext>
            </a:extLst>
          </p:cNvPr>
          <p:cNvGrpSpPr/>
          <p:nvPr/>
        </p:nvGrpSpPr>
        <p:grpSpPr>
          <a:xfrm>
            <a:off x="7049582" y="4457700"/>
            <a:ext cx="4188833" cy="752856"/>
            <a:chOff x="7060035" y="5645356"/>
            <a:chExt cx="4188833" cy="752856"/>
          </a:xfrm>
        </p:grpSpPr>
        <p:sp>
          <p:nvSpPr>
            <p:cNvPr id="19" name="Cilindro 18">
              <a:extLst>
                <a:ext uri="{FF2B5EF4-FFF2-40B4-BE49-F238E27FC236}">
                  <a16:creationId xmlns:a16="http://schemas.microsoft.com/office/drawing/2014/main" id="{73B36D76-EEEF-C102-3B62-8097FBFE810A}"/>
                </a:ext>
              </a:extLst>
            </p:cNvPr>
            <p:cNvSpPr/>
            <p:nvPr/>
          </p:nvSpPr>
          <p:spPr>
            <a:xfrm rot="16200000">
              <a:off x="8778024" y="3927367"/>
              <a:ext cx="752856" cy="4188833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E0CFB6AD-FD84-A0E7-5AE1-C72F0C694355}"/>
                </a:ext>
              </a:extLst>
            </p:cNvPr>
            <p:cNvSpPr txBox="1"/>
            <p:nvPr/>
          </p:nvSpPr>
          <p:spPr>
            <a:xfrm>
              <a:off x="7255024" y="5729395"/>
              <a:ext cx="37112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b="1" dirty="0">
                  <a:latin typeface="Nunito" pitchFamily="2" charset="0"/>
                </a:rPr>
                <a:t>HTTPS connection</a:t>
              </a:r>
            </a:p>
          </p:txBody>
        </p:sp>
      </p:grpSp>
      <p:sp>
        <p:nvSpPr>
          <p:cNvPr id="21" name="Fumetto: rettangolo con angoli arrotondati 20">
            <a:extLst>
              <a:ext uri="{FF2B5EF4-FFF2-40B4-BE49-F238E27FC236}">
                <a16:creationId xmlns:a16="http://schemas.microsoft.com/office/drawing/2014/main" id="{BBE7D193-3EEF-8317-996A-B564E2F3440D}"/>
              </a:ext>
            </a:extLst>
          </p:cNvPr>
          <p:cNvSpPr/>
          <p:nvPr/>
        </p:nvSpPr>
        <p:spPr>
          <a:xfrm rot="10800000">
            <a:off x="3220258" y="5933763"/>
            <a:ext cx="7685900" cy="2410136"/>
          </a:xfrm>
          <a:prstGeom prst="wedgeRoundRectCallout">
            <a:avLst>
              <a:gd name="adj1" fmla="val -35668"/>
              <a:gd name="adj2" fmla="val 72292"/>
              <a:gd name="adj3" fmla="val 16667"/>
            </a:avLst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5400000" scaled="1"/>
            <a:tileRect/>
          </a:gra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6AE3C05-FCD7-8F7D-CF82-B793D231266A}"/>
              </a:ext>
            </a:extLst>
          </p:cNvPr>
          <p:cNvSpPr txBox="1"/>
          <p:nvPr/>
        </p:nvSpPr>
        <p:spPr>
          <a:xfrm>
            <a:off x="4341223" y="6552646"/>
            <a:ext cx="5343129" cy="11848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CODIFICA DEI DATI</a:t>
            </a:r>
            <a:endParaRPr lang="en-US" sz="3499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algn="ctr"/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Codifica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ASN.1 + base64</a:t>
            </a:r>
          </a:p>
        </p:txBody>
      </p:sp>
    </p:spTree>
    <p:extLst>
      <p:ext uri="{BB962C8B-B14F-4D97-AF65-F5344CB8AC3E}">
        <p14:creationId xmlns:p14="http://schemas.microsoft.com/office/powerpoint/2010/main" val="322695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6" grpId="0" animBg="1"/>
      <p:bldP spid="21" grpId="0" animBg="1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STRATEGIE ADOTTATE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6/19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670BD69E-CA17-747C-B964-A0560E9CF425}"/>
              </a:ext>
            </a:extLst>
          </p:cNvPr>
          <p:cNvGrpSpPr/>
          <p:nvPr/>
        </p:nvGrpSpPr>
        <p:grpSpPr>
          <a:xfrm>
            <a:off x="7049582" y="4457700"/>
            <a:ext cx="4188833" cy="752856"/>
            <a:chOff x="7060035" y="5645356"/>
            <a:chExt cx="4188833" cy="752856"/>
          </a:xfrm>
        </p:grpSpPr>
        <p:sp>
          <p:nvSpPr>
            <p:cNvPr id="19" name="Cilindro 18">
              <a:extLst>
                <a:ext uri="{FF2B5EF4-FFF2-40B4-BE49-F238E27FC236}">
                  <a16:creationId xmlns:a16="http://schemas.microsoft.com/office/drawing/2014/main" id="{73B36D76-EEEF-C102-3B62-8097FBFE810A}"/>
                </a:ext>
              </a:extLst>
            </p:cNvPr>
            <p:cNvSpPr/>
            <p:nvPr/>
          </p:nvSpPr>
          <p:spPr>
            <a:xfrm rot="16200000">
              <a:off x="8778024" y="3927367"/>
              <a:ext cx="752856" cy="4188833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E0CFB6AD-FD84-A0E7-5AE1-C72F0C694355}"/>
                </a:ext>
              </a:extLst>
            </p:cNvPr>
            <p:cNvSpPr txBox="1"/>
            <p:nvPr/>
          </p:nvSpPr>
          <p:spPr>
            <a:xfrm>
              <a:off x="7255024" y="5729395"/>
              <a:ext cx="37112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b="1" dirty="0">
                  <a:latin typeface="Nunito" pitchFamily="2" charset="0"/>
                </a:rPr>
                <a:t>HTTPS connection</a:t>
              </a:r>
            </a:p>
          </p:txBody>
        </p:sp>
      </p:grpSp>
      <p:sp>
        <p:nvSpPr>
          <p:cNvPr id="21" name="Fumetto: rettangolo con angoli arrotondati 20">
            <a:extLst>
              <a:ext uri="{FF2B5EF4-FFF2-40B4-BE49-F238E27FC236}">
                <a16:creationId xmlns:a16="http://schemas.microsoft.com/office/drawing/2014/main" id="{BBE7D193-3EEF-8317-996A-B564E2F3440D}"/>
              </a:ext>
            </a:extLst>
          </p:cNvPr>
          <p:cNvSpPr/>
          <p:nvPr/>
        </p:nvSpPr>
        <p:spPr>
          <a:xfrm rot="10800000">
            <a:off x="3220258" y="5933763"/>
            <a:ext cx="7685900" cy="2410136"/>
          </a:xfrm>
          <a:prstGeom prst="wedgeRoundRectCallout">
            <a:avLst>
              <a:gd name="adj1" fmla="val -35668"/>
              <a:gd name="adj2" fmla="val 72292"/>
              <a:gd name="adj3" fmla="val 16667"/>
            </a:avLst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5400000" scaled="1"/>
            <a:tileRect/>
          </a:gra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6AE3C05-FCD7-8F7D-CF82-B793D231266A}"/>
              </a:ext>
            </a:extLst>
          </p:cNvPr>
          <p:cNvSpPr txBox="1"/>
          <p:nvPr/>
        </p:nvSpPr>
        <p:spPr>
          <a:xfrm>
            <a:off x="3616563" y="6259417"/>
            <a:ext cx="68932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Librerie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Python </a:t>
            </a:r>
            <a:r>
              <a:rPr lang="en-US" sz="36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asn1tools</a:t>
            </a:r>
            <a:r>
              <a:rPr lang="en-US" sz="36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36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base64</a:t>
            </a:r>
            <a:r>
              <a:rPr lang="en-US" sz="36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per </a:t>
            </a:r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codifica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/</a:t>
            </a:r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decodifica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messaggi</a:t>
            </a:r>
            <a:endParaRPr lang="en-US" sz="36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27070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STRATEGIE ADOTTATE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6/19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670BD69E-CA17-747C-B964-A0560E9CF425}"/>
              </a:ext>
            </a:extLst>
          </p:cNvPr>
          <p:cNvGrpSpPr/>
          <p:nvPr/>
        </p:nvGrpSpPr>
        <p:grpSpPr>
          <a:xfrm>
            <a:off x="7049582" y="4457700"/>
            <a:ext cx="4188833" cy="752856"/>
            <a:chOff x="7060035" y="5645356"/>
            <a:chExt cx="4188833" cy="752856"/>
          </a:xfrm>
        </p:grpSpPr>
        <p:sp>
          <p:nvSpPr>
            <p:cNvPr id="19" name="Cilindro 18">
              <a:extLst>
                <a:ext uri="{FF2B5EF4-FFF2-40B4-BE49-F238E27FC236}">
                  <a16:creationId xmlns:a16="http://schemas.microsoft.com/office/drawing/2014/main" id="{73B36D76-EEEF-C102-3B62-8097FBFE810A}"/>
                </a:ext>
              </a:extLst>
            </p:cNvPr>
            <p:cNvSpPr/>
            <p:nvPr/>
          </p:nvSpPr>
          <p:spPr>
            <a:xfrm rot="16200000">
              <a:off x="8778024" y="3927367"/>
              <a:ext cx="752856" cy="4188833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E0CFB6AD-FD84-A0E7-5AE1-C72F0C694355}"/>
                </a:ext>
              </a:extLst>
            </p:cNvPr>
            <p:cNvSpPr txBox="1"/>
            <p:nvPr/>
          </p:nvSpPr>
          <p:spPr>
            <a:xfrm>
              <a:off x="7255024" y="5729395"/>
              <a:ext cx="37112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b="1" dirty="0">
                  <a:latin typeface="Nunito" pitchFamily="2" charset="0"/>
                </a:rPr>
                <a:t>HTTPS connection</a:t>
              </a:r>
            </a:p>
          </p:txBody>
        </p:sp>
      </p:grpSp>
      <p:sp>
        <p:nvSpPr>
          <p:cNvPr id="21" name="Fumetto: rettangolo con angoli arrotondati 20">
            <a:extLst>
              <a:ext uri="{FF2B5EF4-FFF2-40B4-BE49-F238E27FC236}">
                <a16:creationId xmlns:a16="http://schemas.microsoft.com/office/drawing/2014/main" id="{BBE7D193-3EEF-8317-996A-B564E2F3440D}"/>
              </a:ext>
            </a:extLst>
          </p:cNvPr>
          <p:cNvSpPr/>
          <p:nvPr/>
        </p:nvSpPr>
        <p:spPr>
          <a:xfrm rot="10800000">
            <a:off x="3220258" y="5933763"/>
            <a:ext cx="7685900" cy="2410136"/>
          </a:xfrm>
          <a:prstGeom prst="wedgeRoundRectCallout">
            <a:avLst>
              <a:gd name="adj1" fmla="val -35668"/>
              <a:gd name="adj2" fmla="val 72292"/>
              <a:gd name="adj3" fmla="val 16667"/>
            </a:avLst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5400000" scaled="1"/>
            <a:tileRect/>
          </a:gra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6AE3C05-FCD7-8F7D-CF82-B793D231266A}"/>
              </a:ext>
            </a:extLst>
          </p:cNvPr>
          <p:cNvSpPr txBox="1"/>
          <p:nvPr/>
        </p:nvSpPr>
        <p:spPr>
          <a:xfrm>
            <a:off x="3616563" y="6261668"/>
            <a:ext cx="68932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Librerie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Python </a:t>
            </a:r>
            <a:r>
              <a:rPr lang="en-US" sz="36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asn1crypto, cryptography, </a:t>
            </a:r>
            <a:r>
              <a:rPr lang="en-US" sz="3600" dirty="0" err="1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hashlib</a:t>
            </a:r>
            <a:r>
              <a:rPr lang="en-US" sz="36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 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per </a:t>
            </a:r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uso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delle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funzioni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crittografiche</a:t>
            </a:r>
            <a:endParaRPr lang="en-US" sz="36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141835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STRATEGIE ADOTTATE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6/19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670BD69E-CA17-747C-B964-A0560E9CF425}"/>
              </a:ext>
            </a:extLst>
          </p:cNvPr>
          <p:cNvGrpSpPr/>
          <p:nvPr/>
        </p:nvGrpSpPr>
        <p:grpSpPr>
          <a:xfrm>
            <a:off x="7049582" y="4457700"/>
            <a:ext cx="4188833" cy="752856"/>
            <a:chOff x="7060035" y="5645356"/>
            <a:chExt cx="4188833" cy="752856"/>
          </a:xfrm>
        </p:grpSpPr>
        <p:sp>
          <p:nvSpPr>
            <p:cNvPr id="19" name="Cilindro 18">
              <a:extLst>
                <a:ext uri="{FF2B5EF4-FFF2-40B4-BE49-F238E27FC236}">
                  <a16:creationId xmlns:a16="http://schemas.microsoft.com/office/drawing/2014/main" id="{73B36D76-EEEF-C102-3B62-8097FBFE810A}"/>
                </a:ext>
              </a:extLst>
            </p:cNvPr>
            <p:cNvSpPr/>
            <p:nvPr/>
          </p:nvSpPr>
          <p:spPr>
            <a:xfrm rot="16200000">
              <a:off x="8778024" y="3927367"/>
              <a:ext cx="752856" cy="4188833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E0CFB6AD-FD84-A0E7-5AE1-C72F0C694355}"/>
                </a:ext>
              </a:extLst>
            </p:cNvPr>
            <p:cNvSpPr txBox="1"/>
            <p:nvPr/>
          </p:nvSpPr>
          <p:spPr>
            <a:xfrm>
              <a:off x="7255024" y="5729395"/>
              <a:ext cx="37112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b="1" dirty="0">
                  <a:latin typeface="Nunito" pitchFamily="2" charset="0"/>
                </a:rPr>
                <a:t>HTTPS connection</a:t>
              </a:r>
            </a:p>
          </p:txBody>
        </p:sp>
      </p:grpSp>
      <p:sp>
        <p:nvSpPr>
          <p:cNvPr id="21" name="Fumetto: rettangolo con angoli arrotondati 20">
            <a:extLst>
              <a:ext uri="{FF2B5EF4-FFF2-40B4-BE49-F238E27FC236}">
                <a16:creationId xmlns:a16="http://schemas.microsoft.com/office/drawing/2014/main" id="{BBE7D193-3EEF-8317-996A-B564E2F3440D}"/>
              </a:ext>
            </a:extLst>
          </p:cNvPr>
          <p:cNvSpPr/>
          <p:nvPr/>
        </p:nvSpPr>
        <p:spPr>
          <a:xfrm rot="10800000">
            <a:off x="3220258" y="5933763"/>
            <a:ext cx="7685900" cy="2410136"/>
          </a:xfrm>
          <a:prstGeom prst="wedgeRoundRectCallout">
            <a:avLst>
              <a:gd name="adj1" fmla="val -35668"/>
              <a:gd name="adj2" fmla="val 72292"/>
              <a:gd name="adj3" fmla="val 16667"/>
            </a:avLst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5400000" scaled="1"/>
            <a:tileRect/>
          </a:gra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6AE3C05-FCD7-8F7D-CF82-B793D231266A}"/>
              </a:ext>
            </a:extLst>
          </p:cNvPr>
          <p:cNvSpPr txBox="1"/>
          <p:nvPr/>
        </p:nvSpPr>
        <p:spPr>
          <a:xfrm>
            <a:off x="4191000" y="6261668"/>
            <a:ext cx="30271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Linguaggio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usato</a:t>
            </a:r>
            <a:r>
              <a:rPr lang="en-US" sz="36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36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Python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DC36912-0B9F-0EE8-2ACA-9BACEC80AEB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071" y="6151520"/>
            <a:ext cx="1978825" cy="197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024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STRATEGIE ADOTTATE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6/19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670BD69E-CA17-747C-B964-A0560E9CF425}"/>
              </a:ext>
            </a:extLst>
          </p:cNvPr>
          <p:cNvGrpSpPr/>
          <p:nvPr/>
        </p:nvGrpSpPr>
        <p:grpSpPr>
          <a:xfrm>
            <a:off x="7049582" y="4457700"/>
            <a:ext cx="4188833" cy="752856"/>
            <a:chOff x="7060035" y="5645356"/>
            <a:chExt cx="4188833" cy="752856"/>
          </a:xfrm>
        </p:grpSpPr>
        <p:sp>
          <p:nvSpPr>
            <p:cNvPr id="19" name="Cilindro 18">
              <a:extLst>
                <a:ext uri="{FF2B5EF4-FFF2-40B4-BE49-F238E27FC236}">
                  <a16:creationId xmlns:a16="http://schemas.microsoft.com/office/drawing/2014/main" id="{73B36D76-EEEF-C102-3B62-8097FBFE810A}"/>
                </a:ext>
              </a:extLst>
            </p:cNvPr>
            <p:cNvSpPr/>
            <p:nvPr/>
          </p:nvSpPr>
          <p:spPr>
            <a:xfrm rot="16200000">
              <a:off x="8778024" y="3927367"/>
              <a:ext cx="752856" cy="4188833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E0CFB6AD-FD84-A0E7-5AE1-C72F0C694355}"/>
                </a:ext>
              </a:extLst>
            </p:cNvPr>
            <p:cNvSpPr txBox="1"/>
            <p:nvPr/>
          </p:nvSpPr>
          <p:spPr>
            <a:xfrm>
              <a:off x="7255024" y="5729395"/>
              <a:ext cx="37112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b="1" dirty="0">
                  <a:latin typeface="Nunito" pitchFamily="2" charset="0"/>
                </a:rPr>
                <a:t>HTTPS connection</a:t>
              </a:r>
            </a:p>
          </p:txBody>
        </p:sp>
      </p:grpSp>
      <p:sp>
        <p:nvSpPr>
          <p:cNvPr id="21" name="Fumetto: rettangolo con angoli arrotondati 20">
            <a:extLst>
              <a:ext uri="{FF2B5EF4-FFF2-40B4-BE49-F238E27FC236}">
                <a16:creationId xmlns:a16="http://schemas.microsoft.com/office/drawing/2014/main" id="{BBE7D193-3EEF-8317-996A-B564E2F3440D}"/>
              </a:ext>
            </a:extLst>
          </p:cNvPr>
          <p:cNvSpPr/>
          <p:nvPr/>
        </p:nvSpPr>
        <p:spPr>
          <a:xfrm rot="10800000">
            <a:off x="914400" y="5913465"/>
            <a:ext cx="7685900" cy="2658642"/>
          </a:xfrm>
          <a:prstGeom prst="wedgeRoundRectCallout">
            <a:avLst>
              <a:gd name="adj1" fmla="val -35668"/>
              <a:gd name="adj2" fmla="val 72292"/>
              <a:gd name="adj3" fmla="val 16667"/>
            </a:avLst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5400000" scaled="1"/>
            <a:tileRect/>
          </a:gra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A2EBA61C-6D07-6C3C-D11E-EBA26A0CFC2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979" y="5429011"/>
            <a:ext cx="1595220" cy="1598054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B9FFEDE-5F76-D6F6-AE5E-E744CF4DFB9C}"/>
              </a:ext>
            </a:extLst>
          </p:cNvPr>
          <p:cNvSpPr txBox="1"/>
          <p:nvPr/>
        </p:nvSpPr>
        <p:spPr>
          <a:xfrm>
            <a:off x="8915400" y="6961882"/>
            <a:ext cx="17332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latin typeface="Nunito" pitchFamily="2" charset="0"/>
              </a:rPr>
              <a:t>Proxy </a:t>
            </a:r>
            <a:r>
              <a:rPr lang="it-IT" sz="3200" b="1" dirty="0" err="1">
                <a:latin typeface="Nunito" pitchFamily="2" charset="0"/>
              </a:rPr>
              <a:t>relay</a:t>
            </a:r>
            <a:endParaRPr lang="it-IT" sz="3200" b="1" dirty="0">
              <a:latin typeface="Nunito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6B81BC-4CFF-25C5-09A2-1987073CF0EA}"/>
              </a:ext>
            </a:extLst>
          </p:cNvPr>
          <p:cNvSpPr txBox="1"/>
          <p:nvPr/>
        </p:nvSpPr>
        <p:spPr>
          <a:xfrm>
            <a:off x="966940" y="6039671"/>
            <a:ext cx="7580817" cy="30873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8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DETTAGLI IMPLEMENTATIVI</a:t>
            </a:r>
          </a:p>
          <a:p>
            <a:pPr algn="ctr"/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Attacco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MITM per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ottenere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traccia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reale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che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bypassa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le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protezioni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TLS</a:t>
            </a:r>
          </a:p>
          <a:p>
            <a:pPr algn="ctr">
              <a:lnSpc>
                <a:spcPts val="5320"/>
              </a:lnSpc>
            </a:pPr>
            <a:endParaRPr lang="en-US" sz="3800" dirty="0">
              <a:solidFill>
                <a:srgbClr val="000000"/>
              </a:solidFill>
              <a:latin typeface="Nunito" pitchFamily="2" charset="0"/>
              <a:ea typeface="Fredoka"/>
              <a:cs typeface="Fredoka SemiBold" pitchFamily="2" charset="-79"/>
              <a:sym typeface="Fredoka"/>
            </a:endParaRPr>
          </a:p>
        </p:txBody>
      </p:sp>
    </p:spTree>
    <p:extLst>
      <p:ext uri="{BB962C8B-B14F-4D97-AF65-F5344CB8AC3E}">
        <p14:creationId xmlns:p14="http://schemas.microsoft.com/office/powerpoint/2010/main" val="342149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7" grpId="0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1993638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 SemiBold" pitchFamily="2" charset="-79"/>
                <a:cs typeface="Fredoka SemiBold" pitchFamily="2" charset="-79"/>
              </a:rPr>
              <a:t>Step 1 out of 5</a:t>
            </a:r>
          </a:p>
        </p:txBody>
      </p:sp>
      <p:sp>
        <p:nvSpPr>
          <p:cNvPr id="15" name="TextBox 19">
            <a:extLst>
              <a:ext uri="{FF2B5EF4-FFF2-40B4-BE49-F238E27FC236}">
                <a16:creationId xmlns:a16="http://schemas.microsoft.com/office/drawing/2014/main" id="{95520B1F-4D1E-C796-632A-BC58016C63EB}"/>
              </a:ext>
            </a:extLst>
          </p:cNvPr>
          <p:cNvSpPr txBox="1"/>
          <p:nvPr/>
        </p:nvSpPr>
        <p:spPr>
          <a:xfrm>
            <a:off x="288132" y="2966391"/>
            <a:ext cx="17645062" cy="2092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CONTESTO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E061C27-305D-2D0F-5D11-760EED04FA7C}"/>
              </a:ext>
            </a:extLst>
          </p:cNvPr>
          <p:cNvSpPr txBox="1"/>
          <p:nvPr/>
        </p:nvSpPr>
        <p:spPr>
          <a:xfrm>
            <a:off x="3771701" y="4962205"/>
            <a:ext cx="10677923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3600" dirty="0">
                <a:latin typeface="Fredoka SemiBold" pitchFamily="2" charset="-79"/>
                <a:cs typeface="Fredoka SemiBold" pitchFamily="2" charset="-79"/>
              </a:rPr>
              <a:t>E OBIETTIVO</a:t>
            </a: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4AE1E698-F366-5857-663E-9BA14465553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61B0E95A-FC01-ECDB-51FD-3E54074528B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606287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MODULI SVILUPPATI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7/19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" name="Fumetto: rettangolo con angoli arrotondati 20">
            <a:extLst>
              <a:ext uri="{FF2B5EF4-FFF2-40B4-BE49-F238E27FC236}">
                <a16:creationId xmlns:a16="http://schemas.microsoft.com/office/drawing/2014/main" id="{BBE7D193-3EEF-8317-996A-B564E2F3440D}"/>
              </a:ext>
            </a:extLst>
          </p:cNvPr>
          <p:cNvSpPr/>
          <p:nvPr/>
        </p:nvSpPr>
        <p:spPr>
          <a:xfrm rot="10800000">
            <a:off x="1452124" y="5067300"/>
            <a:ext cx="15235676" cy="2658642"/>
          </a:xfrm>
          <a:prstGeom prst="wedgeRoundRectCallout">
            <a:avLst>
              <a:gd name="adj1" fmla="val -35668"/>
              <a:gd name="adj2" fmla="val 42049"/>
              <a:gd name="adj3" fmla="val 16667"/>
            </a:avLst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5400000" scaled="1"/>
            <a:tileRect/>
          </a:gra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6B81BC-4CFF-25C5-09A2-1987073CF0EA}"/>
              </a:ext>
            </a:extLst>
          </p:cNvPr>
          <p:cNvSpPr txBox="1"/>
          <p:nvPr/>
        </p:nvSpPr>
        <p:spPr>
          <a:xfrm>
            <a:off x="1600927" y="5160914"/>
            <a:ext cx="14938067" cy="30469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8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ROOT CA</a:t>
            </a:r>
          </a:p>
          <a:p>
            <a:pPr algn="ctr"/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Relativo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al CI;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composto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da un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eseguibile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per la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custom</a:t>
            </a:r>
            <a:r>
              <a:rPr lang="en-US" sz="40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		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subjectKeyIdentifier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estrapolato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dalla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cattura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MITM</a:t>
            </a:r>
          </a:p>
          <a:p>
            <a:pPr algn="ctr"/>
            <a:endParaRPr lang="en-US" sz="40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7" name="Freccia a destra 6">
            <a:extLst>
              <a:ext uri="{FF2B5EF4-FFF2-40B4-BE49-F238E27FC236}">
                <a16:creationId xmlns:a16="http://schemas.microsoft.com/office/drawing/2014/main" id="{36A48DEF-4A4B-B24E-5657-EA0FF3E2CD9C}"/>
              </a:ext>
            </a:extLst>
          </p:cNvPr>
          <p:cNvSpPr/>
          <p:nvPr/>
        </p:nvSpPr>
        <p:spPr>
          <a:xfrm>
            <a:off x="6248400" y="6512783"/>
            <a:ext cx="999524" cy="28836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191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6" grpId="0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MODULI SVILUPPATI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7/19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" name="Fumetto: rettangolo con angoli arrotondati 20">
            <a:extLst>
              <a:ext uri="{FF2B5EF4-FFF2-40B4-BE49-F238E27FC236}">
                <a16:creationId xmlns:a16="http://schemas.microsoft.com/office/drawing/2014/main" id="{BBE7D193-3EEF-8317-996A-B564E2F3440D}"/>
              </a:ext>
            </a:extLst>
          </p:cNvPr>
          <p:cNvSpPr/>
          <p:nvPr/>
        </p:nvSpPr>
        <p:spPr>
          <a:xfrm rot="10800000">
            <a:off x="1452124" y="5067300"/>
            <a:ext cx="15235676" cy="2658642"/>
          </a:xfrm>
          <a:prstGeom prst="wedgeRoundRectCallout">
            <a:avLst>
              <a:gd name="adj1" fmla="val 10095"/>
              <a:gd name="adj2" fmla="val 81645"/>
              <a:gd name="adj3" fmla="val 16667"/>
            </a:avLst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5400000" scaled="1"/>
            <a:tileRect/>
          </a:gra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6B81BC-4CFF-25C5-09A2-1987073CF0EA}"/>
              </a:ext>
            </a:extLst>
          </p:cNvPr>
          <p:cNvSpPr txBox="1"/>
          <p:nvPr/>
        </p:nvSpPr>
        <p:spPr>
          <a:xfrm>
            <a:off x="1600927" y="5160914"/>
            <a:ext cx="14938067" cy="30469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8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SMDP</a:t>
            </a:r>
          </a:p>
          <a:p>
            <a:pPr algn="ctr"/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Relativo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al server;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composto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da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eseguibili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per la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custom, per il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rilascio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nuovi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profili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e per il download di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profili</a:t>
            </a:r>
            <a:endParaRPr lang="en-US" sz="40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algn="ctr"/>
            <a:endParaRPr lang="en-US" sz="40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286963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MODULI SVILUPPATI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7/19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" name="Fumetto: rettangolo con angoli arrotondati 20">
            <a:extLst>
              <a:ext uri="{FF2B5EF4-FFF2-40B4-BE49-F238E27FC236}">
                <a16:creationId xmlns:a16="http://schemas.microsoft.com/office/drawing/2014/main" id="{BBE7D193-3EEF-8317-996A-B564E2F3440D}"/>
              </a:ext>
            </a:extLst>
          </p:cNvPr>
          <p:cNvSpPr/>
          <p:nvPr/>
        </p:nvSpPr>
        <p:spPr>
          <a:xfrm rot="10800000">
            <a:off x="1452124" y="5067300"/>
            <a:ext cx="15235676" cy="2658642"/>
          </a:xfrm>
          <a:prstGeom prst="wedgeRoundRectCallout">
            <a:avLst>
              <a:gd name="adj1" fmla="val 38003"/>
              <a:gd name="adj2" fmla="val 79925"/>
              <a:gd name="adj3" fmla="val 16667"/>
            </a:avLst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5400000" scaled="1"/>
            <a:tileRect/>
          </a:gra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6B81BC-4CFF-25C5-09A2-1987073CF0EA}"/>
              </a:ext>
            </a:extLst>
          </p:cNvPr>
          <p:cNvSpPr txBox="1"/>
          <p:nvPr/>
        </p:nvSpPr>
        <p:spPr>
          <a:xfrm>
            <a:off x="1600927" y="5160914"/>
            <a:ext cx="14938067" cy="30469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8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EUICC</a:t>
            </a:r>
          </a:p>
          <a:p>
            <a:pPr algn="ctr"/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Relativo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allo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user agent e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all’operatore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;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composto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da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eseguibili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per la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generazione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custom, per il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rilascio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nuovi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profili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e per il download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profili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 </a:t>
            </a:r>
          </a:p>
          <a:p>
            <a:pPr algn="ctr"/>
            <a:endParaRPr lang="en-US" sz="40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7" name="Triangolo isoscele 6">
            <a:extLst>
              <a:ext uri="{FF2B5EF4-FFF2-40B4-BE49-F238E27FC236}">
                <a16:creationId xmlns:a16="http://schemas.microsoft.com/office/drawing/2014/main" id="{85E2403F-9848-6B61-862C-D8505EE5CA53}"/>
              </a:ext>
            </a:extLst>
          </p:cNvPr>
          <p:cNvSpPr/>
          <p:nvPr/>
        </p:nvSpPr>
        <p:spPr>
          <a:xfrm>
            <a:off x="10439400" y="4237918"/>
            <a:ext cx="1676390" cy="829382"/>
          </a:xfrm>
          <a:prstGeom prst="triangle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riangolo isoscele 12">
            <a:extLst>
              <a:ext uri="{FF2B5EF4-FFF2-40B4-BE49-F238E27FC236}">
                <a16:creationId xmlns:a16="http://schemas.microsoft.com/office/drawing/2014/main" id="{AE194C46-2F94-C2D6-9962-19B51A3448C7}"/>
              </a:ext>
            </a:extLst>
          </p:cNvPr>
          <p:cNvSpPr/>
          <p:nvPr/>
        </p:nvSpPr>
        <p:spPr>
          <a:xfrm>
            <a:off x="13364301" y="4237918"/>
            <a:ext cx="1676390" cy="829382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75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VALIDAZIONE DEGLI EMULATORI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8/19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" name="Fumetto: rettangolo con angoli arrotondati 20">
            <a:extLst>
              <a:ext uri="{FF2B5EF4-FFF2-40B4-BE49-F238E27FC236}">
                <a16:creationId xmlns:a16="http://schemas.microsoft.com/office/drawing/2014/main" id="{BBE7D193-3EEF-8317-996A-B564E2F3440D}"/>
              </a:ext>
            </a:extLst>
          </p:cNvPr>
          <p:cNvSpPr/>
          <p:nvPr/>
        </p:nvSpPr>
        <p:spPr>
          <a:xfrm rot="10800000">
            <a:off x="1452124" y="5067300"/>
            <a:ext cx="15235676" cy="2658642"/>
          </a:xfrm>
          <a:prstGeom prst="wedgeRoundRectCallout">
            <a:avLst>
              <a:gd name="adj1" fmla="val -35668"/>
              <a:gd name="adj2" fmla="val 42049"/>
              <a:gd name="adj3" fmla="val 16667"/>
            </a:avLst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5400000" scaled="1"/>
            <a:tileRect/>
          </a:gra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6B81BC-4CFF-25C5-09A2-1987073CF0EA}"/>
              </a:ext>
            </a:extLst>
          </p:cNvPr>
          <p:cNvSpPr txBox="1"/>
          <p:nvPr/>
        </p:nvSpPr>
        <p:spPr>
          <a:xfrm>
            <a:off x="1600927" y="5486252"/>
            <a:ext cx="14938067" cy="25006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Al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momento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della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validazione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sono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state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finalmente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rese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disponibili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in rete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versioni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open source di LPA e server SM-DP+</a:t>
            </a:r>
          </a:p>
          <a:p>
            <a:pPr algn="ctr"/>
            <a:endParaRPr lang="en-US" sz="40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3829836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VALIDAZIONE DEGLI EMULATORI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8/19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Cubo 14">
            <a:extLst>
              <a:ext uri="{FF2B5EF4-FFF2-40B4-BE49-F238E27FC236}">
                <a16:creationId xmlns:a16="http://schemas.microsoft.com/office/drawing/2014/main" id="{DDC6D092-FD39-127A-BD59-CFD466B07740}"/>
              </a:ext>
            </a:extLst>
          </p:cNvPr>
          <p:cNvSpPr/>
          <p:nvPr/>
        </p:nvSpPr>
        <p:spPr>
          <a:xfrm>
            <a:off x="10389412" y="5143500"/>
            <a:ext cx="5986457" cy="1438123"/>
          </a:xfrm>
          <a:prstGeom prst="cube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EMULATORE USER AGENT</a:t>
            </a:r>
          </a:p>
        </p:txBody>
      </p:sp>
      <p:sp>
        <p:nvSpPr>
          <p:cNvPr id="16" name="Cubo 15">
            <a:extLst>
              <a:ext uri="{FF2B5EF4-FFF2-40B4-BE49-F238E27FC236}">
                <a16:creationId xmlns:a16="http://schemas.microsoft.com/office/drawing/2014/main" id="{7A6E582A-4CE7-FBBD-43C2-5B75E255DAE2}"/>
              </a:ext>
            </a:extLst>
          </p:cNvPr>
          <p:cNvSpPr/>
          <p:nvPr/>
        </p:nvSpPr>
        <p:spPr>
          <a:xfrm>
            <a:off x="5277743" y="5143499"/>
            <a:ext cx="3470089" cy="1438123"/>
          </a:xfrm>
          <a:prstGeom prst="cub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OSMO-SMDPP</a:t>
            </a:r>
          </a:p>
        </p:txBody>
      </p:sp>
      <p:sp>
        <p:nvSpPr>
          <p:cNvPr id="17" name="Freccia bidirezionale orizzontale 16">
            <a:extLst>
              <a:ext uri="{FF2B5EF4-FFF2-40B4-BE49-F238E27FC236}">
                <a16:creationId xmlns:a16="http://schemas.microsoft.com/office/drawing/2014/main" id="{6AADBBFB-8349-9EB7-F354-307549A11BF6}"/>
              </a:ext>
            </a:extLst>
          </p:cNvPr>
          <p:cNvSpPr/>
          <p:nvPr/>
        </p:nvSpPr>
        <p:spPr>
          <a:xfrm>
            <a:off x="8761107" y="5343242"/>
            <a:ext cx="1599252" cy="1038636"/>
          </a:xfrm>
          <a:prstGeom prst="left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049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VALIDAZIONE DEGLI EMULATORI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8/19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Cubo 14">
            <a:extLst>
              <a:ext uri="{FF2B5EF4-FFF2-40B4-BE49-F238E27FC236}">
                <a16:creationId xmlns:a16="http://schemas.microsoft.com/office/drawing/2014/main" id="{DDC6D092-FD39-127A-BD59-CFD466B07740}"/>
              </a:ext>
            </a:extLst>
          </p:cNvPr>
          <p:cNvSpPr/>
          <p:nvPr/>
        </p:nvSpPr>
        <p:spPr>
          <a:xfrm>
            <a:off x="10389412" y="5143500"/>
            <a:ext cx="5986457" cy="1438123"/>
          </a:xfrm>
          <a:prstGeom prst="cub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 PROGRAMMABILE + </a:t>
            </a:r>
            <a:r>
              <a:rPr lang="it-IT" sz="3200" b="1" dirty="0" err="1">
                <a:solidFill>
                  <a:schemeClr val="tx1"/>
                </a:solidFill>
                <a:latin typeface="Nunito" pitchFamily="2" charset="0"/>
              </a:rPr>
              <a:t>lpac</a:t>
            </a:r>
            <a:endParaRPr lang="it-IT" sz="3200" b="1" dirty="0">
              <a:solidFill>
                <a:schemeClr val="tx1"/>
              </a:solidFill>
              <a:latin typeface="Nunito" pitchFamily="2" charset="0"/>
            </a:endParaRPr>
          </a:p>
        </p:txBody>
      </p:sp>
      <p:sp>
        <p:nvSpPr>
          <p:cNvPr id="16" name="Cubo 15">
            <a:extLst>
              <a:ext uri="{FF2B5EF4-FFF2-40B4-BE49-F238E27FC236}">
                <a16:creationId xmlns:a16="http://schemas.microsoft.com/office/drawing/2014/main" id="{7A6E582A-4CE7-FBBD-43C2-5B75E255DAE2}"/>
              </a:ext>
            </a:extLst>
          </p:cNvPr>
          <p:cNvSpPr/>
          <p:nvPr/>
        </p:nvSpPr>
        <p:spPr>
          <a:xfrm>
            <a:off x="5277743" y="5143499"/>
            <a:ext cx="3470089" cy="1438123"/>
          </a:xfrm>
          <a:prstGeom prst="cube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EMULATORE SERVER</a:t>
            </a:r>
          </a:p>
        </p:txBody>
      </p:sp>
      <p:sp>
        <p:nvSpPr>
          <p:cNvPr id="17" name="Freccia bidirezionale orizzontale 16">
            <a:extLst>
              <a:ext uri="{FF2B5EF4-FFF2-40B4-BE49-F238E27FC236}">
                <a16:creationId xmlns:a16="http://schemas.microsoft.com/office/drawing/2014/main" id="{6AADBBFB-8349-9EB7-F354-307549A11BF6}"/>
              </a:ext>
            </a:extLst>
          </p:cNvPr>
          <p:cNvSpPr/>
          <p:nvPr/>
        </p:nvSpPr>
        <p:spPr>
          <a:xfrm>
            <a:off x="8761107" y="5343242"/>
            <a:ext cx="1599252" cy="1038636"/>
          </a:xfrm>
          <a:prstGeom prst="left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9082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88132" y="2966391"/>
            <a:ext cx="17645062" cy="41857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36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ANALISI DI SICUREZZA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 SemiBold" pitchFamily="2" charset="-79"/>
              </a:rPr>
              <a:t>Step 4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B52526E6-79F6-624B-5E04-C88F97F7EC1A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6F55CD0-2811-C902-DEAE-27943CA5502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594927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8" name="Freeform 19">
            <a:extLst>
              <a:ext uri="{FF2B5EF4-FFF2-40B4-BE49-F238E27FC236}">
                <a16:creationId xmlns:a16="http://schemas.microsoft.com/office/drawing/2014/main" id="{27B291C0-599C-AD1E-BE89-D09C8F492019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ANALISI DI SICUREZZA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66760663-6CC4-E0D3-D81A-C81089BCD94D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9/19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BF8654-F4D9-0D71-991C-C1FDB7C3C4DC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51A9AEF-5BA5-3F26-05D0-F214AB8BD5D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DE87574C-84CC-5129-70BD-138083B2B50F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AutoShape 18">
            <a:extLst>
              <a:ext uri="{FF2B5EF4-FFF2-40B4-BE49-F238E27FC236}">
                <a16:creationId xmlns:a16="http://schemas.microsoft.com/office/drawing/2014/main" id="{EF322EE9-DB49-91F1-F143-D5E9C335A9DD}"/>
              </a:ext>
            </a:extLst>
          </p:cNvPr>
          <p:cNvSpPr/>
          <p:nvPr/>
        </p:nvSpPr>
        <p:spPr>
          <a:xfrm>
            <a:off x="2932173" y="4259031"/>
            <a:ext cx="12423654" cy="0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20">
            <a:extLst>
              <a:ext uri="{FF2B5EF4-FFF2-40B4-BE49-F238E27FC236}">
                <a16:creationId xmlns:a16="http://schemas.microsoft.com/office/drawing/2014/main" id="{8CA96915-598A-7BD4-4E82-48CFE05A11EA}"/>
              </a:ext>
            </a:extLst>
          </p:cNvPr>
          <p:cNvGrpSpPr/>
          <p:nvPr/>
        </p:nvGrpSpPr>
        <p:grpSpPr>
          <a:xfrm>
            <a:off x="2932173" y="4325706"/>
            <a:ext cx="480294" cy="655427"/>
            <a:chOff x="0" y="0"/>
            <a:chExt cx="126497" cy="172623"/>
          </a:xfrm>
        </p:grpSpPr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A6F731C6-D8A4-4A34-DF9B-FE0195CBD9A7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9" name="TextBox 22">
              <a:extLst>
                <a:ext uri="{FF2B5EF4-FFF2-40B4-BE49-F238E27FC236}">
                  <a16:creationId xmlns:a16="http://schemas.microsoft.com/office/drawing/2014/main" id="{B7B853EE-F798-A0D1-1F54-0891C069D860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>
            <a:extLst>
              <a:ext uri="{FF2B5EF4-FFF2-40B4-BE49-F238E27FC236}">
                <a16:creationId xmlns:a16="http://schemas.microsoft.com/office/drawing/2014/main" id="{39520F27-1D3E-9AEE-433B-7D4FD056D00E}"/>
              </a:ext>
            </a:extLst>
          </p:cNvPr>
          <p:cNvGrpSpPr/>
          <p:nvPr/>
        </p:nvGrpSpPr>
        <p:grpSpPr>
          <a:xfrm>
            <a:off x="14875533" y="4325706"/>
            <a:ext cx="480294" cy="655427"/>
            <a:chOff x="0" y="0"/>
            <a:chExt cx="126497" cy="172623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6D88F8DE-7B87-7A16-59D4-3542C9EC24D4}"/>
                </a:ext>
              </a:extLst>
            </p:cNvPr>
            <p:cNvSpPr/>
            <p:nvPr/>
          </p:nvSpPr>
          <p:spPr>
            <a:xfrm>
              <a:off x="0" y="0"/>
              <a:ext cx="126497" cy="172623"/>
            </a:xfrm>
            <a:custGeom>
              <a:avLst/>
              <a:gdLst/>
              <a:ahLst/>
              <a:cxnLst/>
              <a:rect l="l" t="t" r="r" b="b"/>
              <a:pathLst>
                <a:path w="126497" h="172623">
                  <a:moveTo>
                    <a:pt x="0" y="0"/>
                  </a:moveTo>
                  <a:lnTo>
                    <a:pt x="126497" y="0"/>
                  </a:lnTo>
                  <a:lnTo>
                    <a:pt x="126497" y="172623"/>
                  </a:lnTo>
                  <a:lnTo>
                    <a:pt x="0" y="172623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30" name="TextBox 28">
              <a:extLst>
                <a:ext uri="{FF2B5EF4-FFF2-40B4-BE49-F238E27FC236}">
                  <a16:creationId xmlns:a16="http://schemas.microsoft.com/office/drawing/2014/main" id="{8BC452F9-D6EE-1444-51C9-AA9A622BF27E}"/>
                </a:ext>
              </a:extLst>
            </p:cNvPr>
            <p:cNvSpPr txBox="1"/>
            <p:nvPr/>
          </p:nvSpPr>
          <p:spPr>
            <a:xfrm>
              <a:off x="0" y="-38100"/>
              <a:ext cx="126497" cy="2107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1" name="TextBox 35">
            <a:extLst>
              <a:ext uri="{FF2B5EF4-FFF2-40B4-BE49-F238E27FC236}">
                <a16:creationId xmlns:a16="http://schemas.microsoft.com/office/drawing/2014/main" id="{7AEB39B0-4C3A-1233-833F-2DED639655C8}"/>
              </a:ext>
            </a:extLst>
          </p:cNvPr>
          <p:cNvSpPr txBox="1"/>
          <p:nvPr/>
        </p:nvSpPr>
        <p:spPr>
          <a:xfrm>
            <a:off x="1581443" y="5068980"/>
            <a:ext cx="3360472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Ottenimento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server</a:t>
            </a:r>
          </a:p>
        </p:txBody>
      </p:sp>
      <p:sp>
        <p:nvSpPr>
          <p:cNvPr id="33" name="TextBox 39">
            <a:extLst>
              <a:ext uri="{FF2B5EF4-FFF2-40B4-BE49-F238E27FC236}">
                <a16:creationId xmlns:a16="http://schemas.microsoft.com/office/drawing/2014/main" id="{E26B5EAB-BF56-71BA-662B-A6E4D76FE91A}"/>
              </a:ext>
            </a:extLst>
          </p:cNvPr>
          <p:cNvSpPr txBox="1"/>
          <p:nvPr/>
        </p:nvSpPr>
        <p:spPr>
          <a:xfrm>
            <a:off x="13231736" y="5095956"/>
            <a:ext cx="3758811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Ottenimento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client</a:t>
            </a:r>
          </a:p>
        </p:txBody>
      </p:sp>
      <p:sp>
        <p:nvSpPr>
          <p:cNvPr id="34" name="TextBox 20">
            <a:extLst>
              <a:ext uri="{FF2B5EF4-FFF2-40B4-BE49-F238E27FC236}">
                <a16:creationId xmlns:a16="http://schemas.microsoft.com/office/drawing/2014/main" id="{92DBFD21-1B8C-B70D-255A-6F7D18BF3FBD}"/>
              </a:ext>
            </a:extLst>
          </p:cNvPr>
          <p:cNvSpPr txBox="1"/>
          <p:nvPr/>
        </p:nvSpPr>
        <p:spPr>
          <a:xfrm>
            <a:off x="1028700" y="2168982"/>
            <a:ext cx="16263937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Effettuata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facendo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comunicare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ciascun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emulatore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con server e user agent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reali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e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verificando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le relative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risposte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al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variare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messaggi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inviati</a:t>
            </a:r>
            <a:endParaRPr lang="en-US" sz="35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6ECA1D32-39A8-D5D8-920A-95BA7EA914BA}"/>
              </a:ext>
            </a:extLst>
          </p:cNvPr>
          <p:cNvSpPr txBox="1"/>
          <p:nvPr/>
        </p:nvSpPr>
        <p:spPr>
          <a:xfrm>
            <a:off x="7584116" y="3467100"/>
            <a:ext cx="299152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800" dirty="0">
                <a:latin typeface="Fredoka SemiBold" pitchFamily="2" charset="-79"/>
              </a:rPr>
              <a:t>CHALLENGE</a:t>
            </a:r>
          </a:p>
        </p:txBody>
      </p:sp>
      <p:sp>
        <p:nvSpPr>
          <p:cNvPr id="36" name="Freccia a destra 35">
            <a:extLst>
              <a:ext uri="{FF2B5EF4-FFF2-40B4-BE49-F238E27FC236}">
                <a16:creationId xmlns:a16="http://schemas.microsoft.com/office/drawing/2014/main" id="{746D68DA-78D8-125D-48FF-C635F8BC89EE}"/>
              </a:ext>
            </a:extLst>
          </p:cNvPr>
          <p:cNvSpPr/>
          <p:nvPr/>
        </p:nvSpPr>
        <p:spPr>
          <a:xfrm rot="5400000">
            <a:off x="2904136" y="6068188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7" name="TextBox 35">
            <a:extLst>
              <a:ext uri="{FF2B5EF4-FFF2-40B4-BE49-F238E27FC236}">
                <a16:creationId xmlns:a16="http://schemas.microsoft.com/office/drawing/2014/main" id="{919DB081-D6E1-4771-A7E9-BF28E0D67DA6}"/>
              </a:ext>
            </a:extLst>
          </p:cNvPr>
          <p:cNvSpPr txBox="1"/>
          <p:nvPr/>
        </p:nvSpPr>
        <p:spPr>
          <a:xfrm>
            <a:off x="326325" y="6930772"/>
            <a:ext cx="5870708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SM-DS (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reperibili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in rete)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Di test (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reperibili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in rete)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Reali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(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difficili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reperire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)</a:t>
            </a:r>
          </a:p>
        </p:txBody>
      </p:sp>
      <p:sp>
        <p:nvSpPr>
          <p:cNvPr id="39" name="Freccia a destra 38">
            <a:extLst>
              <a:ext uri="{FF2B5EF4-FFF2-40B4-BE49-F238E27FC236}">
                <a16:creationId xmlns:a16="http://schemas.microsoft.com/office/drawing/2014/main" id="{D25CAEA7-1E52-5B2A-A57E-4DC403CCEF79}"/>
              </a:ext>
            </a:extLst>
          </p:cNvPr>
          <p:cNvSpPr/>
          <p:nvPr/>
        </p:nvSpPr>
        <p:spPr>
          <a:xfrm rot="5400000">
            <a:off x="14781678" y="6068189"/>
            <a:ext cx="658925" cy="921820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2C446E4-F097-026B-7C29-5D73F9E40EDD}"/>
              </a:ext>
            </a:extLst>
          </p:cNvPr>
          <p:cNvSpPr txBox="1"/>
          <p:nvPr/>
        </p:nvSpPr>
        <p:spPr>
          <a:xfrm>
            <a:off x="12945278" y="6920440"/>
            <a:ext cx="4331723" cy="1615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Uso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risorse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disposizione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durante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sperimentazione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</a:p>
        </p:txBody>
      </p:sp>
      <p:sp>
        <p:nvSpPr>
          <p:cNvPr id="41" name="Freccia curva 40">
            <a:extLst>
              <a:ext uri="{FF2B5EF4-FFF2-40B4-BE49-F238E27FC236}">
                <a16:creationId xmlns:a16="http://schemas.microsoft.com/office/drawing/2014/main" id="{24256827-1915-4693-2EB5-373C7A1B4D3E}"/>
              </a:ext>
            </a:extLst>
          </p:cNvPr>
          <p:cNvSpPr/>
          <p:nvPr/>
        </p:nvSpPr>
        <p:spPr>
          <a:xfrm rot="16200000" flipV="1">
            <a:off x="7309417" y="6618858"/>
            <a:ext cx="892621" cy="2709862"/>
          </a:xfrm>
          <a:prstGeom prst="bentArrow">
            <a:avLst>
              <a:gd name="adj1" fmla="val 33773"/>
              <a:gd name="adj2" fmla="val 25000"/>
              <a:gd name="adj3" fmla="val 25000"/>
              <a:gd name="adj4" fmla="val 43750"/>
            </a:avLst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2" name="TextBox 39">
            <a:extLst>
              <a:ext uri="{FF2B5EF4-FFF2-40B4-BE49-F238E27FC236}">
                <a16:creationId xmlns:a16="http://schemas.microsoft.com/office/drawing/2014/main" id="{D97DFAAA-3C20-535E-AFB6-68413517C501}"/>
              </a:ext>
            </a:extLst>
          </p:cNvPr>
          <p:cNvSpPr txBox="1"/>
          <p:nvPr/>
        </p:nvSpPr>
        <p:spPr>
          <a:xfrm>
            <a:off x="6685518" y="5373555"/>
            <a:ext cx="4331723" cy="2153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Ottenere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gli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hostname da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tracce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reali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0E5EF859-DFED-B4A8-CFAD-0F43B4027A44}"/>
              </a:ext>
            </a:extLst>
          </p:cNvPr>
          <p:cNvSpPr txBox="1"/>
          <p:nvPr/>
        </p:nvSpPr>
        <p:spPr>
          <a:xfrm>
            <a:off x="6660076" y="8039100"/>
            <a:ext cx="2191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Fredoka SemiBold" pitchFamily="2" charset="-79"/>
              </a:rPr>
              <a:t>STRATEGIA</a:t>
            </a:r>
          </a:p>
        </p:txBody>
      </p:sp>
    </p:spTree>
    <p:extLst>
      <p:ext uri="{BB962C8B-B14F-4D97-AF65-F5344CB8AC3E}">
        <p14:creationId xmlns:p14="http://schemas.microsoft.com/office/powerpoint/2010/main" val="687771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4" grpId="0"/>
      <p:bldP spid="35" grpId="0"/>
      <p:bldP spid="36" grpId="0" animBg="1"/>
      <p:bldP spid="37" grpId="0"/>
      <p:bldP spid="39" grpId="0" animBg="1"/>
      <p:bldP spid="40" grpId="0"/>
      <p:bldP spid="41" grpId="0" animBg="1"/>
      <p:bldP spid="42" grpId="0"/>
      <p:bldP spid="4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Nuvola 16">
            <a:extLst>
              <a:ext uri="{FF2B5EF4-FFF2-40B4-BE49-F238E27FC236}">
                <a16:creationId xmlns:a16="http://schemas.microsoft.com/office/drawing/2014/main" id="{48456C0A-557D-E6BC-24C6-D662F1737B65}"/>
              </a:ext>
            </a:extLst>
          </p:cNvPr>
          <p:cNvSpPr/>
          <p:nvPr/>
        </p:nvSpPr>
        <p:spPr>
          <a:xfrm>
            <a:off x="10741500" y="1714157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SERVER TESTATI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4AD34767-7660-8D30-7887-E3634078FB90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10/19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A0FC35-E99C-1FC7-393A-9637E609E4E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F296ED3-1320-ACF7-DA7F-487A6C495CB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Nuvola 14">
            <a:extLst>
              <a:ext uri="{FF2B5EF4-FFF2-40B4-BE49-F238E27FC236}">
                <a16:creationId xmlns:a16="http://schemas.microsoft.com/office/drawing/2014/main" id="{A9E6ABFD-D974-2EC1-9190-CE35E9C0BAA8}"/>
              </a:ext>
            </a:extLst>
          </p:cNvPr>
          <p:cNvSpPr/>
          <p:nvPr/>
        </p:nvSpPr>
        <p:spPr>
          <a:xfrm>
            <a:off x="926626" y="2303305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500" dirty="0">
              <a:solidFill>
                <a:schemeClr val="tx1"/>
              </a:solidFill>
              <a:latin typeface="Fredoka SemiBold" pitchFamily="2" charset="-79"/>
            </a:endParaRPr>
          </a:p>
        </p:txBody>
      </p:sp>
      <p:sp>
        <p:nvSpPr>
          <p:cNvPr id="16" name="Nuvola 15">
            <a:extLst>
              <a:ext uri="{FF2B5EF4-FFF2-40B4-BE49-F238E27FC236}">
                <a16:creationId xmlns:a16="http://schemas.microsoft.com/office/drawing/2014/main" id="{562D0AA2-320A-BD0E-3C11-E30663F2331C}"/>
              </a:ext>
            </a:extLst>
          </p:cNvPr>
          <p:cNvSpPr/>
          <p:nvPr/>
        </p:nvSpPr>
        <p:spPr>
          <a:xfrm>
            <a:off x="4704323" y="4838700"/>
            <a:ext cx="8783077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7BC0CD9-B356-0C4C-E3BE-C6310FE7403A}"/>
              </a:ext>
            </a:extLst>
          </p:cNvPr>
          <p:cNvSpPr txBox="1"/>
          <p:nvPr/>
        </p:nvSpPr>
        <p:spPr>
          <a:xfrm>
            <a:off x="1606200" y="2665030"/>
            <a:ext cx="5194051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 SemiBold" pitchFamily="2" charset="-79"/>
              </a:rPr>
              <a:t>SM-DS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eSIM Disc. Production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eSIM Disc. </a:t>
            </a:r>
            <a:r>
              <a:rPr lang="it-IT" sz="3500" b="1" dirty="0" err="1">
                <a:latin typeface="Nunito" pitchFamily="2" charset="0"/>
              </a:rPr>
              <a:t>Staging</a:t>
            </a:r>
            <a:endParaRPr lang="it-IT" sz="3500" b="1" dirty="0">
              <a:latin typeface="Nunito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GSMA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Verizon Wireless</a:t>
            </a:r>
          </a:p>
        </p:txBody>
      </p:sp>
      <p:sp>
        <p:nvSpPr>
          <p:cNvPr id="19" name="Freeform 15">
            <a:extLst>
              <a:ext uri="{FF2B5EF4-FFF2-40B4-BE49-F238E27FC236}">
                <a16:creationId xmlns:a16="http://schemas.microsoft.com/office/drawing/2014/main" id="{336BBCF7-E0A7-4F9F-7F0B-7C7CFD760AE5}"/>
              </a:ext>
            </a:extLst>
          </p:cNvPr>
          <p:cNvSpPr/>
          <p:nvPr/>
        </p:nvSpPr>
        <p:spPr>
          <a:xfrm>
            <a:off x="15824275" y="6262686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15CB0BB-0407-7B47-E872-5BEB4DEDAB4D}"/>
              </a:ext>
            </a:extLst>
          </p:cNvPr>
          <p:cNvSpPr txBox="1"/>
          <p:nvPr/>
        </p:nvSpPr>
        <p:spPr>
          <a:xfrm>
            <a:off x="8329751" y="5285728"/>
            <a:ext cx="151515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 SemiBold" pitchFamily="2" charset="-79"/>
              </a:rPr>
              <a:t>Di test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F88F3C7-6B78-37F7-487E-FFB586BB29E0}"/>
              </a:ext>
            </a:extLst>
          </p:cNvPr>
          <p:cNvSpPr txBox="1"/>
          <p:nvPr/>
        </p:nvSpPr>
        <p:spPr>
          <a:xfrm>
            <a:off x="5598750" y="6092139"/>
            <a:ext cx="290496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Infineon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 err="1">
                <a:latin typeface="Nunito" pitchFamily="2" charset="0"/>
              </a:rPr>
              <a:t>Sysmocom</a:t>
            </a:r>
            <a:endParaRPr lang="it-IT" sz="3500" b="1" dirty="0">
              <a:latin typeface="Nunito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 err="1">
                <a:latin typeface="Nunito" pitchFamily="2" charset="0"/>
              </a:rPr>
              <a:t>Truphone</a:t>
            </a:r>
            <a:endParaRPr lang="it-IT" sz="3500" b="1" dirty="0">
              <a:latin typeface="Nunito" pitchFamily="2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862E746-221E-2373-6FCF-2540C789A80F}"/>
              </a:ext>
            </a:extLst>
          </p:cNvPr>
          <p:cNvSpPr txBox="1"/>
          <p:nvPr/>
        </p:nvSpPr>
        <p:spPr>
          <a:xfrm>
            <a:off x="8860731" y="5829300"/>
            <a:ext cx="3850734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Stork &amp; Google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 err="1">
                <a:latin typeface="Nunito" pitchFamily="2" charset="0"/>
              </a:rPr>
              <a:t>Osmo-smdpp</a:t>
            </a:r>
            <a:endParaRPr lang="it-IT" sz="3500" b="1" dirty="0">
              <a:latin typeface="Nunito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Emulatore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AEA1054F-91E4-796E-28FB-7D2D5DDE6043}"/>
              </a:ext>
            </a:extLst>
          </p:cNvPr>
          <p:cNvSpPr txBox="1"/>
          <p:nvPr/>
        </p:nvSpPr>
        <p:spPr>
          <a:xfrm>
            <a:off x="11704006" y="2338377"/>
            <a:ext cx="4628190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 SemiBold" pitchFamily="2" charset="-79"/>
              </a:rPr>
              <a:t>Reali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Iliad &amp; </a:t>
            </a:r>
            <a:r>
              <a:rPr lang="it-IT" sz="3500" b="1" dirty="0" err="1">
                <a:latin typeface="Nunito" pitchFamily="2" charset="0"/>
              </a:rPr>
              <a:t>Very</a:t>
            </a:r>
            <a:r>
              <a:rPr lang="it-IT" sz="3500" b="1" dirty="0">
                <a:latin typeface="Nunito" pitchFamily="2" charset="0"/>
              </a:rPr>
              <a:t> Mobile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Tim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RSP-0003</a:t>
            </a:r>
          </a:p>
        </p:txBody>
      </p:sp>
    </p:spTree>
    <p:extLst>
      <p:ext uri="{BB962C8B-B14F-4D97-AF65-F5344CB8AC3E}">
        <p14:creationId xmlns:p14="http://schemas.microsoft.com/office/powerpoint/2010/main" val="102791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5" grpId="0" animBg="1"/>
      <p:bldP spid="16" grpId="0" animBg="1"/>
      <p:bldP spid="18" grpId="0"/>
      <p:bldP spid="20" grpId="0"/>
      <p:bldP spid="21" grpId="0"/>
      <p:bldP spid="25" grpId="0"/>
      <p:bldP spid="2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11/19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TextBox 20">
            <a:extLst>
              <a:ext uri="{FF2B5EF4-FFF2-40B4-BE49-F238E27FC236}">
                <a16:creationId xmlns:a16="http://schemas.microsoft.com/office/drawing/2014/main" id="{25FD960F-CC84-1317-E878-F42F659B9F9E}"/>
              </a:ext>
            </a:extLst>
          </p:cNvPr>
          <p:cNvSpPr txBox="1"/>
          <p:nvPr/>
        </p:nvSpPr>
        <p:spPr>
          <a:xfrm>
            <a:off x="1028700" y="2168982"/>
            <a:ext cx="16421100" cy="6463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Infineon: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risponde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con HTTP_BAD_REQUEST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indipendentemente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dal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richiesta</a:t>
            </a:r>
            <a:endParaRPr lang="en-US" sz="35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5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Tutti </a:t>
            </a:r>
            <a:r>
              <a:rPr lang="en-US" sz="3500" dirty="0" err="1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i</a:t>
            </a:r>
            <a:r>
              <a:rPr lang="en-US" sz="35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 server SM-DS: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con un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opportuno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errore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solo in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presenza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campi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non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validi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in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initiateAuthentication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o in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caso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utilizzo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certificate chain non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valida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; se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ricevono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un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fuori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ordine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con HTTP_NOT_FOUND; in tutti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gli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altri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casi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con HTTP_INTERNAL_SERVER_ERROR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5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Certificate chain </a:t>
            </a:r>
            <a:r>
              <a:rPr lang="en-US" sz="3500" dirty="0" err="1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supportate</a:t>
            </a:r>
            <a:r>
              <a:rPr lang="en-US" sz="35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: 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Symantec Corporation, chain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ufficiale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GSMA, chain di test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GSMA. Solo di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quest’ultima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dispone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interamente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validi</a:t>
            </a:r>
            <a:endParaRPr lang="en-US" sz="35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441D3F42-263D-5ED9-031B-98DC82470ECC}"/>
              </a:ext>
            </a:extLst>
          </p:cNvPr>
          <p:cNvSpPr/>
          <p:nvPr/>
        </p:nvSpPr>
        <p:spPr>
          <a:xfrm>
            <a:off x="6307884" y="2779765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B192F76-08EB-D4BA-075D-628DA7638CCA}"/>
              </a:ext>
            </a:extLst>
          </p:cNvPr>
          <p:cNvSpPr txBox="1"/>
          <p:nvPr/>
        </p:nvSpPr>
        <p:spPr>
          <a:xfrm>
            <a:off x="8032903" y="2646693"/>
            <a:ext cx="425789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b="1" dirty="0">
                <a:latin typeface="Nunito" pitchFamily="2" charset="0"/>
              </a:rPr>
              <a:t>risulta inutilizzabile</a:t>
            </a:r>
          </a:p>
        </p:txBody>
      </p:sp>
      <p:sp>
        <p:nvSpPr>
          <p:cNvPr id="18" name="Freeform 16">
            <a:extLst>
              <a:ext uri="{FF2B5EF4-FFF2-40B4-BE49-F238E27FC236}">
                <a16:creationId xmlns:a16="http://schemas.microsoft.com/office/drawing/2014/main" id="{80E93DC0-2D6C-9545-ED4C-427865669514}"/>
              </a:ext>
            </a:extLst>
          </p:cNvPr>
          <p:cNvSpPr/>
          <p:nvPr/>
        </p:nvSpPr>
        <p:spPr>
          <a:xfrm>
            <a:off x="5771889" y="8101619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EE142F3-63C2-2732-236A-A914EB54E2E4}"/>
              </a:ext>
            </a:extLst>
          </p:cNvPr>
          <p:cNvSpPr txBox="1"/>
          <p:nvPr/>
        </p:nvSpPr>
        <p:spPr>
          <a:xfrm>
            <a:off x="7791957" y="7999983"/>
            <a:ext cx="828624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b="1" dirty="0">
                <a:latin typeface="Nunito" pitchFamily="2" charset="0"/>
              </a:rPr>
              <a:t>i test si fermano al secondo messaggio</a:t>
            </a:r>
          </a:p>
        </p:txBody>
      </p:sp>
      <p:sp>
        <p:nvSpPr>
          <p:cNvPr id="20" name="Freeform 16">
            <a:extLst>
              <a:ext uri="{FF2B5EF4-FFF2-40B4-BE49-F238E27FC236}">
                <a16:creationId xmlns:a16="http://schemas.microsoft.com/office/drawing/2014/main" id="{0E59184C-AEF4-BFD7-97FF-E02F02611AFE}"/>
              </a:ext>
            </a:extLst>
          </p:cNvPr>
          <p:cNvSpPr/>
          <p:nvPr/>
        </p:nvSpPr>
        <p:spPr>
          <a:xfrm>
            <a:off x="9505689" y="5962372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7C9B1CE-F226-EA95-AB2C-CFA56FD4AFFC}"/>
              </a:ext>
            </a:extLst>
          </p:cNvPr>
          <p:cNvSpPr txBox="1"/>
          <p:nvPr/>
        </p:nvSpPr>
        <p:spPr>
          <a:xfrm>
            <a:off x="11679869" y="5829300"/>
            <a:ext cx="434125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b="1" dirty="0">
                <a:latin typeface="Nunito" pitchFamily="2" charset="0"/>
              </a:rPr>
              <a:t>risultano incompleti</a:t>
            </a:r>
          </a:p>
        </p:txBody>
      </p:sp>
    </p:spTree>
    <p:extLst>
      <p:ext uri="{BB962C8B-B14F-4D97-AF65-F5344CB8AC3E}">
        <p14:creationId xmlns:p14="http://schemas.microsoft.com/office/powerpoint/2010/main" val="1826190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18" grpId="0" animBg="1"/>
      <p:bldP spid="19" grpId="0"/>
      <p:bldP spid="20" grpId="0" animBg="1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028700" y="1585127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TextBox 12">
            <a:extLst>
              <a:ext uri="{FF2B5EF4-FFF2-40B4-BE49-F238E27FC236}">
                <a16:creationId xmlns:a16="http://schemas.microsoft.com/office/drawing/2014/main" id="{FB617A55-B2A4-863B-7113-882BECB355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C133BBE5-A513-3FFC-FC99-DF7E6FC62EFB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  <a:cs typeface="Fredoka SemiBold" pitchFamily="2" charset="-79"/>
              </a:rPr>
              <a:t>1/19</a:t>
            </a:r>
          </a:p>
          <a:p>
            <a:pPr algn="ctr"/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3C76561-7910-F9DE-BC4D-9FD1343C9AD3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Freeform 14">
            <a:extLst>
              <a:ext uri="{FF2B5EF4-FFF2-40B4-BE49-F238E27FC236}">
                <a16:creationId xmlns:a16="http://schemas.microsoft.com/office/drawing/2014/main" id="{8ADECD29-BE92-B34F-B5D5-4FF436596302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5">
            <a:extLst>
              <a:ext uri="{FF2B5EF4-FFF2-40B4-BE49-F238E27FC236}">
                <a16:creationId xmlns:a16="http://schemas.microsoft.com/office/drawing/2014/main" id="{84A6CC58-94D4-1437-A9CD-190742E45D8F}"/>
              </a:ext>
            </a:extLst>
          </p:cNvPr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CONTESTO </a:t>
            </a:r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51FE5045-5B3F-CC51-E0A0-E63074CDEEBC}"/>
              </a:ext>
            </a:extLst>
          </p:cNvPr>
          <p:cNvSpPr txBox="1"/>
          <p:nvPr/>
        </p:nvSpPr>
        <p:spPr>
          <a:xfrm>
            <a:off x="4800600" y="4000500"/>
            <a:ext cx="11525244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Quando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cambiavamo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operatore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dovevamo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andare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noi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fisicamente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in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negozio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acquistare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nuova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SIM</a:t>
            </a:r>
          </a:p>
        </p:txBody>
      </p:sp>
      <p:sp>
        <p:nvSpPr>
          <p:cNvPr id="16" name="TextBox 21">
            <a:extLst>
              <a:ext uri="{FF2B5EF4-FFF2-40B4-BE49-F238E27FC236}">
                <a16:creationId xmlns:a16="http://schemas.microsoft.com/office/drawing/2014/main" id="{EAD668FD-CF55-6F7C-B61A-086B1462F366}"/>
              </a:ext>
            </a:extLst>
          </p:cNvPr>
          <p:cNvSpPr txBox="1"/>
          <p:nvPr/>
        </p:nvSpPr>
        <p:spPr>
          <a:xfrm>
            <a:off x="1028700" y="4305716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PRIMA</a:t>
            </a:r>
          </a:p>
        </p:txBody>
      </p:sp>
      <p:sp>
        <p:nvSpPr>
          <p:cNvPr id="17" name="TextBox 22">
            <a:extLst>
              <a:ext uri="{FF2B5EF4-FFF2-40B4-BE49-F238E27FC236}">
                <a16:creationId xmlns:a16="http://schemas.microsoft.com/office/drawing/2014/main" id="{C6DB1201-D352-3B9E-30EA-EE66823B3284}"/>
              </a:ext>
            </a:extLst>
          </p:cNvPr>
          <p:cNvSpPr txBox="1"/>
          <p:nvPr/>
        </p:nvSpPr>
        <p:spPr>
          <a:xfrm>
            <a:off x="1028700" y="6695967"/>
            <a:ext cx="4156254" cy="62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ORA</a:t>
            </a:r>
          </a:p>
        </p:txBody>
      </p:sp>
      <p:sp>
        <p:nvSpPr>
          <p:cNvPr id="18" name="TextBox 23">
            <a:extLst>
              <a:ext uri="{FF2B5EF4-FFF2-40B4-BE49-F238E27FC236}">
                <a16:creationId xmlns:a16="http://schemas.microsoft.com/office/drawing/2014/main" id="{978781AF-B456-E582-64A5-D1000F7C0506}"/>
              </a:ext>
            </a:extLst>
          </p:cNvPr>
          <p:cNvSpPr txBox="1"/>
          <p:nvPr/>
        </p:nvSpPr>
        <p:spPr>
          <a:xfrm>
            <a:off x="4800600" y="6076534"/>
            <a:ext cx="3429000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Qualcuno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lo fa per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noi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avviene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tutto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remoto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19" name="AutoShape 24">
            <a:extLst>
              <a:ext uri="{FF2B5EF4-FFF2-40B4-BE49-F238E27FC236}">
                <a16:creationId xmlns:a16="http://schemas.microsoft.com/office/drawing/2014/main" id="{D72FAD35-3519-17FC-5B50-2B1B3B5699CF}"/>
              </a:ext>
            </a:extLst>
          </p:cNvPr>
          <p:cNvSpPr/>
          <p:nvPr/>
        </p:nvSpPr>
        <p:spPr>
          <a:xfrm rot="16230763">
            <a:off x="2617940" y="4615958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Freeform 26">
            <a:extLst>
              <a:ext uri="{FF2B5EF4-FFF2-40B4-BE49-F238E27FC236}">
                <a16:creationId xmlns:a16="http://schemas.microsoft.com/office/drawing/2014/main" id="{B8404711-7EFF-682D-041E-3022E9F77820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6" name="AutoShape 24">
            <a:extLst>
              <a:ext uri="{FF2B5EF4-FFF2-40B4-BE49-F238E27FC236}">
                <a16:creationId xmlns:a16="http://schemas.microsoft.com/office/drawing/2014/main" id="{78DAC57D-DF6E-1838-A17C-988BBC3EEEB3}"/>
              </a:ext>
            </a:extLst>
          </p:cNvPr>
          <p:cNvSpPr/>
          <p:nvPr/>
        </p:nvSpPr>
        <p:spPr>
          <a:xfrm rot="16230763">
            <a:off x="2598889" y="7006209"/>
            <a:ext cx="1755466" cy="3343"/>
          </a:xfrm>
          <a:prstGeom prst="line">
            <a:avLst/>
          </a:prstGeom>
          <a:ln w="133350" cap="flat">
            <a:solidFill>
              <a:srgbClr val="B2E6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Freccia a destra 29">
            <a:extLst>
              <a:ext uri="{FF2B5EF4-FFF2-40B4-BE49-F238E27FC236}">
                <a16:creationId xmlns:a16="http://schemas.microsoft.com/office/drawing/2014/main" id="{20932D2A-4BA8-F5E5-1CE2-A0BFE59BD436}"/>
              </a:ext>
            </a:extLst>
          </p:cNvPr>
          <p:cNvSpPr/>
          <p:nvPr/>
        </p:nvSpPr>
        <p:spPr>
          <a:xfrm>
            <a:off x="8764577" y="6012104"/>
            <a:ext cx="2244546" cy="1993434"/>
          </a:xfrm>
          <a:prstGeom prst="rightArrow">
            <a:avLst/>
          </a:prstGeom>
          <a:solidFill>
            <a:srgbClr val="B2E69D"/>
          </a:soli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TextBox 23">
            <a:extLst>
              <a:ext uri="{FF2B5EF4-FFF2-40B4-BE49-F238E27FC236}">
                <a16:creationId xmlns:a16="http://schemas.microsoft.com/office/drawing/2014/main" id="{2525D03F-1F28-5AEC-945C-D1CEDE570F49}"/>
              </a:ext>
            </a:extLst>
          </p:cNvPr>
          <p:cNvSpPr txBox="1"/>
          <p:nvPr/>
        </p:nvSpPr>
        <p:spPr>
          <a:xfrm>
            <a:off x="11544100" y="6071037"/>
            <a:ext cx="5604054" cy="1862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Fredoka SemiBold" pitchFamily="2" charset="-79"/>
                <a:sym typeface="Nunito Bold"/>
              </a:rPr>
              <a:t>DUBBI</a:t>
            </a:r>
          </a:p>
          <a:p>
            <a:pPr algn="l">
              <a:lnSpc>
                <a:spcPts val="4899"/>
              </a:lnSpc>
            </a:pP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Viene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fatto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bene?</a:t>
            </a:r>
          </a:p>
          <a:p>
            <a:pPr algn="l">
              <a:lnSpc>
                <a:spcPts val="4899"/>
              </a:lnSpc>
            </a:pP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Viene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garantita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sicurezza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?</a:t>
            </a:r>
          </a:p>
        </p:txBody>
      </p:sp>
      <p:sp>
        <p:nvSpPr>
          <p:cNvPr id="32" name="TextBox 20">
            <a:extLst>
              <a:ext uri="{FF2B5EF4-FFF2-40B4-BE49-F238E27FC236}">
                <a16:creationId xmlns:a16="http://schemas.microsoft.com/office/drawing/2014/main" id="{E60B1E3F-AEBD-26A4-52C3-75FDE2239D0C}"/>
              </a:ext>
            </a:extLst>
          </p:cNvPr>
          <p:cNvSpPr txBox="1"/>
          <p:nvPr/>
        </p:nvSpPr>
        <p:spPr>
          <a:xfrm>
            <a:off x="2438400" y="2445668"/>
            <a:ext cx="5649738" cy="655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Sicurezza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mobile</a:t>
            </a:r>
          </a:p>
        </p:txBody>
      </p:sp>
      <p:sp>
        <p:nvSpPr>
          <p:cNvPr id="36" name="Freeform 16">
            <a:extLst>
              <a:ext uri="{FF2B5EF4-FFF2-40B4-BE49-F238E27FC236}">
                <a16:creationId xmlns:a16="http://schemas.microsoft.com/office/drawing/2014/main" id="{B276EAF1-D246-6B90-9739-FD2DEEB5171E}"/>
              </a:ext>
            </a:extLst>
          </p:cNvPr>
          <p:cNvSpPr/>
          <p:nvPr/>
        </p:nvSpPr>
        <p:spPr>
          <a:xfrm>
            <a:off x="8050038" y="2444624"/>
            <a:ext cx="1779762" cy="565276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7" name="TextBox 20">
            <a:extLst>
              <a:ext uri="{FF2B5EF4-FFF2-40B4-BE49-F238E27FC236}">
                <a16:creationId xmlns:a16="http://schemas.microsoft.com/office/drawing/2014/main" id="{437247A4-53B1-06A3-0878-9C433DE867BF}"/>
              </a:ext>
            </a:extLst>
          </p:cNvPr>
          <p:cNvSpPr txBox="1"/>
          <p:nvPr/>
        </p:nvSpPr>
        <p:spPr>
          <a:xfrm>
            <a:off x="10204757" y="2453565"/>
            <a:ext cx="5649738" cy="655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nuovo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attore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: </a:t>
            </a:r>
            <a:r>
              <a:rPr lang="en-US" sz="4800" dirty="0" err="1">
                <a:solidFill>
                  <a:srgbClr val="000000"/>
                </a:solidFill>
                <a:latin typeface="Fredoka SemiBold" pitchFamily="2" charset="-79"/>
                <a:ea typeface="Nunito Bold"/>
                <a:cs typeface="Fredoka SemiBold" pitchFamily="2" charset="-79"/>
                <a:sym typeface="Nunito Bold"/>
              </a:rPr>
              <a:t>eSIM</a:t>
            </a:r>
            <a:endParaRPr lang="en-US" sz="4800" dirty="0">
              <a:solidFill>
                <a:srgbClr val="000000"/>
              </a:solidFill>
              <a:latin typeface="Fredoka SemiBold" pitchFamily="2" charset="-79"/>
              <a:ea typeface="Nunito Bold"/>
              <a:cs typeface="Fredoka SemiBold" pitchFamily="2" charset="-79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672556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30" grpId="0" animBg="1"/>
      <p:bldP spid="31" grpId="0"/>
      <p:bldP spid="32" grpId="0"/>
      <p:bldP spid="36" grpId="0" animBg="1"/>
      <p:bldP spid="3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12/19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1" y="2171700"/>
            <a:ext cx="7239000" cy="70686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Il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grafico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riporta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le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risposte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server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nel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caso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in cui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l’emulatore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del client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comporti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come da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specifiche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 server </a:t>
            </a:r>
            <a:r>
              <a:rPr lang="en-US" sz="35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non</a:t>
            </a:r>
            <a:r>
              <a:rPr lang="en-US" sz="35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cambiano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risposta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in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caso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it-IT" sz="3500" b="1" dirty="0">
                <a:latin typeface="Nunito" pitchFamily="2" charset="0"/>
              </a:rPr>
              <a:t>euiccSignature1, SVN (in euiccInfo2), </a:t>
            </a:r>
            <a:r>
              <a:rPr lang="it-IT" sz="3500" b="1" dirty="0" err="1">
                <a:latin typeface="Nunito" pitchFamily="2" charset="0"/>
              </a:rPr>
              <a:t>euiccCiPKIdList</a:t>
            </a:r>
            <a:r>
              <a:rPr lang="it-IT" sz="3500" b="1" dirty="0">
                <a:latin typeface="Nunito" pitchFamily="2" charset="0"/>
              </a:rPr>
              <a:t> (in euiccInfo2), </a:t>
            </a:r>
            <a:r>
              <a:rPr lang="it-IT" sz="3500" b="1" dirty="0" err="1">
                <a:latin typeface="Nunito" pitchFamily="2" charset="0"/>
              </a:rPr>
              <a:t>transactionId</a:t>
            </a:r>
            <a:r>
              <a:rPr lang="it-IT" sz="3500" b="1" dirty="0">
                <a:latin typeface="Nunito" pitchFamily="2" charset="0"/>
              </a:rPr>
              <a:t> (in euiccSigned1), </a:t>
            </a:r>
            <a:r>
              <a:rPr lang="it-IT" sz="3500" b="1" dirty="0" err="1">
                <a:latin typeface="Nunito" pitchFamily="2" charset="0"/>
              </a:rPr>
              <a:t>smdpAddress</a:t>
            </a:r>
            <a:r>
              <a:rPr lang="it-IT" sz="3500" b="1" dirty="0">
                <a:latin typeface="Nunito" pitchFamily="2" charset="0"/>
              </a:rPr>
              <a:t> (in euiccSigned1) o </a:t>
            </a:r>
            <a:r>
              <a:rPr lang="it-IT" sz="3500" b="1" dirty="0" err="1">
                <a:latin typeface="Nunito" pitchFamily="2" charset="0"/>
              </a:rPr>
              <a:t>serverChallenge</a:t>
            </a:r>
            <a:r>
              <a:rPr lang="it-IT" sz="3500" b="1" dirty="0">
                <a:latin typeface="Nunito" pitchFamily="2" charset="0"/>
              </a:rPr>
              <a:t> non valida</a:t>
            </a:r>
            <a:endParaRPr lang="en-US" sz="35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2CAA8748-E7E9-C0AC-DA2B-03720F8796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249" y="2095500"/>
            <a:ext cx="10069330" cy="6343779"/>
          </a:xfrm>
          <a:prstGeom prst="rect">
            <a:avLst/>
          </a:prstGeom>
        </p:spPr>
      </p:pic>
      <p:sp>
        <p:nvSpPr>
          <p:cNvPr id="32" name="Freeform 16">
            <a:extLst>
              <a:ext uri="{FF2B5EF4-FFF2-40B4-BE49-F238E27FC236}">
                <a16:creationId xmlns:a16="http://schemas.microsoft.com/office/drawing/2014/main" id="{6F290E47-AA6B-3BC5-7079-3AB6FFD9335B}"/>
              </a:ext>
            </a:extLst>
          </p:cNvPr>
          <p:cNvSpPr/>
          <p:nvPr/>
        </p:nvSpPr>
        <p:spPr>
          <a:xfrm>
            <a:off x="3224082" y="3822986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72ED00C3-7674-D094-D755-3760FCABDC46}"/>
              </a:ext>
            </a:extLst>
          </p:cNvPr>
          <p:cNvSpPr txBox="1"/>
          <p:nvPr/>
        </p:nvSpPr>
        <p:spPr>
          <a:xfrm>
            <a:off x="4898139" y="3695700"/>
            <a:ext cx="273344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b="1" dirty="0">
                <a:latin typeface="Nunito" pitchFamily="2" charset="0"/>
              </a:rPr>
              <a:t>no anomalie</a:t>
            </a:r>
          </a:p>
        </p:txBody>
      </p:sp>
    </p:spTree>
    <p:extLst>
      <p:ext uri="{BB962C8B-B14F-4D97-AF65-F5344CB8AC3E}">
        <p14:creationId xmlns:p14="http://schemas.microsoft.com/office/powerpoint/2010/main" val="456281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13/19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1" y="2343771"/>
            <a:ext cx="7239000" cy="5923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Tutti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server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con un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opportuno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errore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nel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caso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in cui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ricevano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initiateAuthentication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con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almeno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un campo non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valido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err="1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Eccezione</a:t>
            </a:r>
            <a:r>
              <a:rPr lang="en-US" sz="35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: 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se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viene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inviata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euiccChallenge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malforme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(e.g.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composta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da un solo byte),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server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rispondono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come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indicato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dal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grafico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B82C8D81-F17B-A6B6-30E2-9A29B74712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75" y="2168017"/>
            <a:ext cx="10231278" cy="627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92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14/19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0" y="3121654"/>
            <a:ext cx="7162800" cy="43078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Tutti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server SM-DP+ </a:t>
            </a:r>
            <a:r>
              <a:rPr lang="en-US" sz="3499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non</a:t>
            </a:r>
            <a:r>
              <a:rPr lang="en-US" sz="3499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consentono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l’invio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messaggi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richiesta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fuori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ordine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. In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particolare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il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grafico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riporta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le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risposte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server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nel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caso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in cui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l’emulatore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del client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invii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getBoundProfilePackage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come primo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messaggio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A813104D-4F50-FCA1-8ABA-2773E74D7B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75" y="2424117"/>
            <a:ext cx="10078857" cy="602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552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it-IT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0635CD57-83A3-D138-76AA-FDB68058A5F8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15/19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E12BA-A72C-BD38-5766-8564D50BD508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D9A10EE-B86D-B966-9DF1-1C66594A001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7CC578D-DF88-A074-E946-F95A2B9826C7}"/>
              </a:ext>
            </a:extLst>
          </p:cNvPr>
          <p:cNvSpPr txBox="1"/>
          <p:nvPr/>
        </p:nvSpPr>
        <p:spPr>
          <a:xfrm>
            <a:off x="533400" y="3258817"/>
            <a:ext cx="7162800" cy="3769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 server SM-DP+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esaminati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hanno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con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durata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che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varia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3 e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10 anni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499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Le Root CA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hanno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con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durata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che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varia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32,5 e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35 anni</a:t>
            </a: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DE63CECA-20D3-4E35-8011-EEC4C13F3FE2}"/>
              </a:ext>
            </a:extLst>
          </p:cNvPr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2DE2D5D7-4830-A724-3E50-874E789D69D3}"/>
              </a:ext>
            </a:extLst>
          </p:cNvPr>
          <p:cNvSpPr/>
          <p:nvPr/>
        </p:nvSpPr>
        <p:spPr>
          <a:xfrm flipH="1">
            <a:off x="15561698" y="480251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C7EDC392-06D1-00F7-4BF6-EFA17CDA15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75" y="2182475"/>
            <a:ext cx="10231278" cy="627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58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CLIENT TESTATI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717060CA-31CE-E2A8-B2DB-B9252970493E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16/19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80BE34-8106-E2DE-AEFD-FCD3C5DFA39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D565131-ED1F-88F3-DBBB-D633ECD4CC2C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Nuvola 14">
            <a:extLst>
              <a:ext uri="{FF2B5EF4-FFF2-40B4-BE49-F238E27FC236}">
                <a16:creationId xmlns:a16="http://schemas.microsoft.com/office/drawing/2014/main" id="{0478331A-B806-2D5C-4F55-DCFA3FACD225}"/>
              </a:ext>
            </a:extLst>
          </p:cNvPr>
          <p:cNvSpPr/>
          <p:nvPr/>
        </p:nvSpPr>
        <p:spPr>
          <a:xfrm>
            <a:off x="9925050" y="2150687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Nuvola 15">
            <a:extLst>
              <a:ext uri="{FF2B5EF4-FFF2-40B4-BE49-F238E27FC236}">
                <a16:creationId xmlns:a16="http://schemas.microsoft.com/office/drawing/2014/main" id="{F5D943BF-4DAB-3E05-0E24-68BCB16C9E5F}"/>
              </a:ext>
            </a:extLst>
          </p:cNvPr>
          <p:cNvSpPr/>
          <p:nvPr/>
        </p:nvSpPr>
        <p:spPr>
          <a:xfrm>
            <a:off x="1464947" y="4273933"/>
            <a:ext cx="6553200" cy="3733800"/>
          </a:xfrm>
          <a:prstGeom prst="cloud">
            <a:avLst/>
          </a:prstGeom>
          <a:gradFill flip="none" rotWithShape="1">
            <a:gsLst>
              <a:gs pos="0">
                <a:srgbClr val="B2E69D">
                  <a:tint val="66000"/>
                  <a:satMod val="160000"/>
                </a:srgbClr>
              </a:gs>
              <a:gs pos="50000">
                <a:srgbClr val="B2E69D">
                  <a:tint val="44500"/>
                  <a:satMod val="160000"/>
                </a:srgbClr>
              </a:gs>
              <a:gs pos="100000">
                <a:srgbClr val="B2E69D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500" dirty="0">
              <a:solidFill>
                <a:schemeClr val="tx1"/>
              </a:solidFill>
              <a:latin typeface="Fredoka SemiBold" pitchFamily="2" charset="-79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4257EA7-69B5-607C-C521-38215AF147ED}"/>
              </a:ext>
            </a:extLst>
          </p:cNvPr>
          <p:cNvSpPr txBox="1"/>
          <p:nvPr/>
        </p:nvSpPr>
        <p:spPr>
          <a:xfrm>
            <a:off x="3200400" y="4991100"/>
            <a:ext cx="293541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 SemiBold" pitchFamily="2" charset="-79"/>
              </a:rPr>
              <a:t>Di test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 err="1">
                <a:latin typeface="Nunito" pitchFamily="2" charset="0"/>
              </a:rPr>
              <a:t>EasyEUICC</a:t>
            </a:r>
            <a:endParaRPr lang="it-IT" sz="3500" b="1" dirty="0">
              <a:latin typeface="Nunito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LPAC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Emulatore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2234D1B-C4CD-6364-C6CC-C5BBF279AB15}"/>
              </a:ext>
            </a:extLst>
          </p:cNvPr>
          <p:cNvSpPr txBox="1"/>
          <p:nvPr/>
        </p:nvSpPr>
        <p:spPr>
          <a:xfrm>
            <a:off x="11269613" y="3238500"/>
            <a:ext cx="370165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500" dirty="0">
                <a:latin typeface="Fredoka SemiBold" pitchFamily="2" charset="-79"/>
              </a:rPr>
              <a:t>Reali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500" b="1" dirty="0">
                <a:latin typeface="Nunito" pitchFamily="2" charset="0"/>
              </a:rPr>
              <a:t>Google Pixel 6</a:t>
            </a:r>
          </a:p>
        </p:txBody>
      </p:sp>
    </p:spTree>
    <p:extLst>
      <p:ext uri="{BB962C8B-B14F-4D97-AF65-F5344CB8AC3E}">
        <p14:creationId xmlns:p14="http://schemas.microsoft.com/office/powerpoint/2010/main" val="353063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/>
      <p:bldP spid="1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5900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RISULTATI DEI TEST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F3238BC4-3D1B-2CE1-B8B0-9D4240DDE656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17/19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D327F3-B46E-6A38-00DF-6D82887308C6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4A071D-4114-D891-74BD-B89CD5454291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" name="TextBox 20">
            <a:extLst>
              <a:ext uri="{FF2B5EF4-FFF2-40B4-BE49-F238E27FC236}">
                <a16:creationId xmlns:a16="http://schemas.microsoft.com/office/drawing/2014/main" id="{8CA65821-2A83-B8ED-B881-C886E03F911A}"/>
              </a:ext>
            </a:extLst>
          </p:cNvPr>
          <p:cNvSpPr txBox="1"/>
          <p:nvPr/>
        </p:nvSpPr>
        <p:spPr>
          <a:xfrm>
            <a:off x="1028700" y="2170813"/>
            <a:ext cx="16421100" cy="6463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Google Pixel 6: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impossibile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connettersi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alla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rete</a:t>
            </a:r>
            <a:endParaRPr lang="en-US" sz="3500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endParaRPr lang="en-US" sz="3500" dirty="0">
              <a:solidFill>
                <a:srgbClr val="000000"/>
              </a:solidFill>
              <a:latin typeface="Fredoka SemiBold" pitchFamily="2" charset="-79"/>
              <a:ea typeface="Nunito Bold"/>
              <a:cs typeface="Nunito Bold"/>
              <a:sym typeface="Nunito Bold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Tutti </a:t>
            </a:r>
            <a:r>
              <a:rPr lang="en-US" sz="3500" dirty="0" err="1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i</a:t>
            </a:r>
            <a:r>
              <a:rPr lang="en-US" sz="35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 client di test:</a:t>
            </a:r>
            <a:r>
              <a:rPr lang="en-US" sz="35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presentano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un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comportamento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tutto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sommato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fedele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alle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specifiche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.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Uniche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caratteristiche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degne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nota: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se in un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del server vi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sono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più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istanze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Transaction ID, ne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viene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valutata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solo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vengono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accettati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Transaction ID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malformi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(e.g.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composti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da un solo byte);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vengono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accettati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valori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arbitrari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serverAddress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all’interno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del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initiateAuthenticationResponse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anche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se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diversi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dal campo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smdpAddress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del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messaggio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richiesta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initiateAuthentication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certificati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client di test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hanno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durata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&gt; 5000 anni,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mentre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il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certificato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del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relativo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EUM ha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una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validità</a:t>
            </a:r>
            <a:r>
              <a:rPr lang="en-US" sz="35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34 anni.</a:t>
            </a:r>
          </a:p>
        </p:txBody>
      </p:sp>
      <p:sp>
        <p:nvSpPr>
          <p:cNvPr id="18" name="Freeform 16">
            <a:extLst>
              <a:ext uri="{FF2B5EF4-FFF2-40B4-BE49-F238E27FC236}">
                <a16:creationId xmlns:a16="http://schemas.microsoft.com/office/drawing/2014/main" id="{F42962D9-AFA7-65B4-A757-53950C0E9C0D}"/>
              </a:ext>
            </a:extLst>
          </p:cNvPr>
          <p:cNvSpPr/>
          <p:nvPr/>
        </p:nvSpPr>
        <p:spPr>
          <a:xfrm>
            <a:off x="11353800" y="2283430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433D226-99F1-06C5-89F0-A97B6DB8E0F4}"/>
              </a:ext>
            </a:extLst>
          </p:cNvPr>
          <p:cNvSpPr txBox="1"/>
          <p:nvPr/>
        </p:nvSpPr>
        <p:spPr>
          <a:xfrm>
            <a:off x="13046751" y="2150358"/>
            <a:ext cx="356059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500" b="1" dirty="0">
                <a:latin typeface="Nunito" pitchFamily="2" charset="0"/>
              </a:rPr>
              <a:t>no server di test</a:t>
            </a:r>
          </a:p>
        </p:txBody>
      </p:sp>
    </p:spTree>
    <p:extLst>
      <p:ext uri="{BB962C8B-B14F-4D97-AF65-F5344CB8AC3E}">
        <p14:creationId xmlns:p14="http://schemas.microsoft.com/office/powerpoint/2010/main" val="170515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1993638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321469" y="4464172"/>
            <a:ext cx="17645062" cy="1344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136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CONCLUSIONE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 SemiBold" pitchFamily="2" charset="-79"/>
              </a:rPr>
              <a:t>Step 5 out of 5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0C461CFF-6D18-F89A-DA33-2AEED91F1FC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9711684-B5FD-57E8-9F25-725BB9EA9F42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857522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CONCLUSIONE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1C6EE12A-F9E4-6029-FC95-D7DDA89CB02B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18/19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15E194-CFD3-3635-3881-E4C4C8212EBF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7C2E8C-0C29-4496-5E00-47256E6BCDEA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3D27FC5D-026C-2508-7FB4-76FEF9B7DD9E}"/>
              </a:ext>
            </a:extLst>
          </p:cNvPr>
          <p:cNvSpPr txBox="1"/>
          <p:nvPr/>
        </p:nvSpPr>
        <p:spPr>
          <a:xfrm>
            <a:off x="1028700" y="2264569"/>
            <a:ext cx="16263937" cy="6155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Con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l’avvento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Osmo-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smdpp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e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lpac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lo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sviluppo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degli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emulatori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non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rappresenta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più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un’innovazione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assoluta,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anche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se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tuttora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non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esistono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implementazioni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open-source di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aggregazioni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eUICC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+ LPA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Tuttavia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gli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emulatori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rappresentano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uno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strumento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che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ha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consentito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individuare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piccole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anomalie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nelle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risposte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degli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end-host in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circolazione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grazie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alla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sua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natura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parametrizzabile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ed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estensibile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permette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effettuare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molteplici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nuovi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esperimenti</a:t>
            </a:r>
            <a:r>
              <a:rPr lang="en-US" sz="40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047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95363" y="1481082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49ADFB46-C286-B70F-8971-AD968FFAB2CD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19/19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0354D8-372D-52DE-FE17-80A710D9854B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8525F16-421E-8236-A683-E9C46940D71C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D7BDF410-4BCD-09C5-36AA-A53FE9844934}"/>
              </a:ext>
            </a:extLst>
          </p:cNvPr>
          <p:cNvSpPr/>
          <p:nvPr/>
        </p:nvSpPr>
        <p:spPr>
          <a:xfrm>
            <a:off x="152400" y="679525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6">
            <a:extLst>
              <a:ext uri="{FF2B5EF4-FFF2-40B4-BE49-F238E27FC236}">
                <a16:creationId xmlns:a16="http://schemas.microsoft.com/office/drawing/2014/main" id="{DC8E1340-CFFC-A772-24FB-AF4887483EB7}"/>
              </a:ext>
            </a:extLst>
          </p:cNvPr>
          <p:cNvGrpSpPr/>
          <p:nvPr/>
        </p:nvGrpSpPr>
        <p:grpSpPr>
          <a:xfrm>
            <a:off x="838200" y="1638300"/>
            <a:ext cx="16421100" cy="6249822"/>
            <a:chOff x="0" y="0"/>
            <a:chExt cx="4274726" cy="1680903"/>
          </a:xfrm>
        </p:grpSpPr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348FD410-82CE-DDAE-5D70-7C13D32C6F40}"/>
                </a:ext>
              </a:extLst>
            </p:cNvPr>
            <p:cNvSpPr/>
            <p:nvPr/>
          </p:nvSpPr>
          <p:spPr>
            <a:xfrm>
              <a:off x="0" y="0"/>
              <a:ext cx="4274726" cy="1680903"/>
            </a:xfrm>
            <a:custGeom>
              <a:avLst/>
              <a:gdLst/>
              <a:ahLst/>
              <a:cxnLst/>
              <a:rect l="l" t="t" r="r" b="b"/>
              <a:pathLst>
                <a:path w="4274726" h="1680903">
                  <a:moveTo>
                    <a:pt x="0" y="0"/>
                  </a:moveTo>
                  <a:lnTo>
                    <a:pt x="4274726" y="0"/>
                  </a:lnTo>
                  <a:lnTo>
                    <a:pt x="4274726" y="1680903"/>
                  </a:lnTo>
                  <a:lnTo>
                    <a:pt x="0" y="168090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8">
              <a:extLst>
                <a:ext uri="{FF2B5EF4-FFF2-40B4-BE49-F238E27FC236}">
                  <a16:creationId xmlns:a16="http://schemas.microsoft.com/office/drawing/2014/main" id="{7CA3D056-E90A-7514-1576-B4E6A6D11CC9}"/>
                </a:ext>
              </a:extLst>
            </p:cNvPr>
            <p:cNvSpPr txBox="1"/>
            <p:nvPr/>
          </p:nvSpPr>
          <p:spPr>
            <a:xfrm>
              <a:off x="0" y="-38100"/>
              <a:ext cx="4274726" cy="1719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5">
            <a:extLst>
              <a:ext uri="{FF2B5EF4-FFF2-40B4-BE49-F238E27FC236}">
                <a16:creationId xmlns:a16="http://schemas.microsoft.com/office/drawing/2014/main" id="{03A9888E-78D4-98F8-31E3-4C7F65803549}"/>
              </a:ext>
            </a:extLst>
          </p:cNvPr>
          <p:cNvSpPr/>
          <p:nvPr/>
        </p:nvSpPr>
        <p:spPr>
          <a:xfrm>
            <a:off x="15561698" y="98123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7" name="TextBox 22">
            <a:extLst>
              <a:ext uri="{FF2B5EF4-FFF2-40B4-BE49-F238E27FC236}">
                <a16:creationId xmlns:a16="http://schemas.microsoft.com/office/drawing/2014/main" id="{C4AE90FC-1EBD-6A0F-7797-0E694B7D9D17}"/>
              </a:ext>
            </a:extLst>
          </p:cNvPr>
          <p:cNvSpPr txBox="1"/>
          <p:nvPr/>
        </p:nvSpPr>
        <p:spPr>
          <a:xfrm>
            <a:off x="1752600" y="2865737"/>
            <a:ext cx="15540037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Ampliamento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dell’insieme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user agent e server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su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cui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eseguire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casi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test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già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definiti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0" name="TextBox 23">
            <a:extLst>
              <a:ext uri="{FF2B5EF4-FFF2-40B4-BE49-F238E27FC236}">
                <a16:creationId xmlns:a16="http://schemas.microsoft.com/office/drawing/2014/main" id="{27F9DC4C-DF2C-B888-897D-F8C86879D6BA}"/>
              </a:ext>
            </a:extLst>
          </p:cNvPr>
          <p:cNvSpPr txBox="1"/>
          <p:nvPr/>
        </p:nvSpPr>
        <p:spPr>
          <a:xfrm>
            <a:off x="1719264" y="4406741"/>
            <a:ext cx="15540038" cy="1234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Ampliamento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del set di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esperimenti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(e.g.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attacchi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downgrade,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attacchi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a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livello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TLS)</a:t>
            </a:r>
          </a:p>
        </p:txBody>
      </p:sp>
      <p:sp>
        <p:nvSpPr>
          <p:cNvPr id="32" name="Freeform 25">
            <a:extLst>
              <a:ext uri="{FF2B5EF4-FFF2-40B4-BE49-F238E27FC236}">
                <a16:creationId xmlns:a16="http://schemas.microsoft.com/office/drawing/2014/main" id="{8A509E4A-DD1E-A4DF-B0CE-A185C027D6CA}"/>
              </a:ext>
            </a:extLst>
          </p:cNvPr>
          <p:cNvSpPr/>
          <p:nvPr/>
        </p:nvSpPr>
        <p:spPr>
          <a:xfrm>
            <a:off x="1042821" y="2956935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3" name="Freeform 26">
            <a:extLst>
              <a:ext uri="{FF2B5EF4-FFF2-40B4-BE49-F238E27FC236}">
                <a16:creationId xmlns:a16="http://schemas.microsoft.com/office/drawing/2014/main" id="{6940BD74-6177-8686-AA00-7EDB9072BB17}"/>
              </a:ext>
            </a:extLst>
          </p:cNvPr>
          <p:cNvSpPr/>
          <p:nvPr/>
        </p:nvSpPr>
        <p:spPr>
          <a:xfrm>
            <a:off x="1009485" y="4503711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SVILUPPI FUTURI</a:t>
            </a:r>
          </a:p>
        </p:txBody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153C0490-92D9-006D-901A-FE6FE33162C7}"/>
              </a:ext>
            </a:extLst>
          </p:cNvPr>
          <p:cNvSpPr txBox="1"/>
          <p:nvPr/>
        </p:nvSpPr>
        <p:spPr>
          <a:xfrm>
            <a:off x="1705144" y="6009368"/>
            <a:ext cx="15540038" cy="605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Studio e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definizione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test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sulla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procedura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trasferimento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dei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profili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5" name="Freeform 26">
            <a:extLst>
              <a:ext uri="{FF2B5EF4-FFF2-40B4-BE49-F238E27FC236}">
                <a16:creationId xmlns:a16="http://schemas.microsoft.com/office/drawing/2014/main" id="{C512E577-39A2-4675-F64E-5169FD38DC47}"/>
              </a:ext>
            </a:extLst>
          </p:cNvPr>
          <p:cNvSpPr/>
          <p:nvPr/>
        </p:nvSpPr>
        <p:spPr>
          <a:xfrm>
            <a:off x="995365" y="6106338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6" name="TextBox 23">
            <a:extLst>
              <a:ext uri="{FF2B5EF4-FFF2-40B4-BE49-F238E27FC236}">
                <a16:creationId xmlns:a16="http://schemas.microsoft.com/office/drawing/2014/main" id="{BB034605-AC9A-5ABC-942D-EDB5AE615D30}"/>
              </a:ext>
            </a:extLst>
          </p:cNvPr>
          <p:cNvSpPr txBox="1"/>
          <p:nvPr/>
        </p:nvSpPr>
        <p:spPr>
          <a:xfrm>
            <a:off x="1705144" y="6983618"/>
            <a:ext cx="15540038" cy="605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Iniezione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Java applet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nelle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eUICC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  <p:sp>
        <p:nvSpPr>
          <p:cNvPr id="37" name="Freeform 26">
            <a:extLst>
              <a:ext uri="{FF2B5EF4-FFF2-40B4-BE49-F238E27FC236}">
                <a16:creationId xmlns:a16="http://schemas.microsoft.com/office/drawing/2014/main" id="{AF3B84A4-1004-C819-EF9B-ADC608CB48CD}"/>
              </a:ext>
            </a:extLst>
          </p:cNvPr>
          <p:cNvSpPr/>
          <p:nvPr/>
        </p:nvSpPr>
        <p:spPr>
          <a:xfrm>
            <a:off x="995365" y="7080588"/>
            <a:ext cx="404981" cy="404981"/>
          </a:xfrm>
          <a:custGeom>
            <a:avLst/>
            <a:gdLst/>
            <a:ahLst/>
            <a:cxnLst/>
            <a:rect l="l" t="t" r="r" b="b"/>
            <a:pathLst>
              <a:path w="404981" h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8" name="Freeform 16">
            <a:extLst>
              <a:ext uri="{FF2B5EF4-FFF2-40B4-BE49-F238E27FC236}">
                <a16:creationId xmlns:a16="http://schemas.microsoft.com/office/drawing/2014/main" id="{9738CB40-8883-19DF-D17C-F2FB21DB6716}"/>
              </a:ext>
            </a:extLst>
          </p:cNvPr>
          <p:cNvSpPr/>
          <p:nvPr/>
        </p:nvSpPr>
        <p:spPr>
          <a:xfrm>
            <a:off x="9277089" y="7128735"/>
            <a:ext cx="1619511" cy="376369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dirty="0"/>
          </a:p>
        </p:txBody>
      </p:sp>
      <p:sp>
        <p:nvSpPr>
          <p:cNvPr id="39" name="TextBox 17">
            <a:extLst>
              <a:ext uri="{FF2B5EF4-FFF2-40B4-BE49-F238E27FC236}">
                <a16:creationId xmlns:a16="http://schemas.microsoft.com/office/drawing/2014/main" id="{9E884371-8370-B255-0A76-D92BEC689CF3}"/>
              </a:ext>
            </a:extLst>
          </p:cNvPr>
          <p:cNvSpPr txBox="1"/>
          <p:nvPr/>
        </p:nvSpPr>
        <p:spPr>
          <a:xfrm>
            <a:off x="11049000" y="7013837"/>
            <a:ext cx="12009432" cy="5384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possibile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lavoro</a:t>
            </a:r>
            <a:r>
              <a:rPr lang="en-US" sz="3499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3499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tesi</a:t>
            </a:r>
            <a:endParaRPr lang="en-US" sz="3499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138343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4" grpId="0"/>
      <p:bldP spid="36" grpId="0"/>
      <p:bldP spid="38" grpId="0" animBg="1"/>
      <p:bldP spid="3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-576611" y="8353252"/>
            <a:ext cx="19974273" cy="1420979"/>
            <a:chOff x="0" y="0"/>
            <a:chExt cx="5260714" cy="3742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60714" cy="374250"/>
            </a:xfrm>
            <a:custGeom>
              <a:avLst/>
              <a:gdLst/>
              <a:ahLst/>
              <a:cxnLst/>
              <a:rect l="l" t="t" r="r" b="b"/>
              <a:pathLst>
                <a:path w="5260714" h="374250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2895347" y="656988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2115043" y="5956494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3395205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5" y="1049427"/>
                </a:lnTo>
                <a:lnTo>
                  <a:pt x="339520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472761" y="1408773"/>
            <a:ext cx="13875527" cy="1872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20"/>
              </a:lnSpc>
            </a:pPr>
            <a:r>
              <a:rPr lang="en-US" sz="136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FINE DEI GIOCHI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190453" y="3359991"/>
            <a:ext cx="9907094" cy="792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661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ma solo per il </a:t>
            </a:r>
            <a:r>
              <a:rPr lang="en-US" sz="661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momento</a:t>
            </a:r>
            <a:r>
              <a:rPr lang="en-US" sz="661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…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743950"/>
            <a:ext cx="5577893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 pitchFamily="2" charset="0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777754" y="8743950"/>
            <a:ext cx="448154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 pitchFamily="2" charset="0"/>
                <a:ea typeface="Nunito"/>
                <a:cs typeface="Nunito"/>
                <a:sym typeface="Nunito"/>
              </a:rPr>
              <a:t>17/07/2024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E6CDA3BD-FA8D-FB2E-0979-D4757DBAC8F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895" y="4513033"/>
            <a:ext cx="7038373" cy="1626079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A013AC6-475E-4729-05AA-3565789F521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987903"/>
            <a:ext cx="8362896" cy="25083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1505943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139012" y="687305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CD8A15A5-4345-F42D-8D23-3FB46C080D56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OBIETTIVO DELLA TESI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6996B475-8F8D-FDCA-5635-E653059E37E9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2/19</a:t>
            </a:r>
          </a:p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E88332-32B6-E201-A861-C99AE8A3500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B0641C3-D945-2F43-9C1C-D16A42D92691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" name="Freeform 17">
            <a:extLst>
              <a:ext uri="{FF2B5EF4-FFF2-40B4-BE49-F238E27FC236}">
                <a16:creationId xmlns:a16="http://schemas.microsoft.com/office/drawing/2014/main" id="{DB2C4C6A-CB51-6EF8-2A6B-AFAAF0E289F1}"/>
              </a:ext>
            </a:extLst>
          </p:cNvPr>
          <p:cNvSpPr/>
          <p:nvPr/>
        </p:nvSpPr>
        <p:spPr>
          <a:xfrm flipH="1">
            <a:off x="16164492" y="6443050"/>
            <a:ext cx="2189615" cy="1982597"/>
          </a:xfrm>
          <a:custGeom>
            <a:avLst/>
            <a:gdLst/>
            <a:ahLst/>
            <a:cxnLst/>
            <a:rect l="l" t="t" r="r" b="b"/>
            <a:pathLst>
              <a:path w="2189615" h="1982597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945F39D8-D6F9-7D2A-47AF-5AEEE6A0EE22}"/>
              </a:ext>
            </a:extLst>
          </p:cNvPr>
          <p:cNvSpPr/>
          <p:nvPr/>
        </p:nvSpPr>
        <p:spPr>
          <a:xfrm>
            <a:off x="-2300107" y="1028700"/>
            <a:ext cx="4927677" cy="1532060"/>
          </a:xfrm>
          <a:custGeom>
            <a:avLst/>
            <a:gdLst/>
            <a:ahLst/>
            <a:cxnLst/>
            <a:rect l="l" t="t" r="r" b="b"/>
            <a:pathLst>
              <a:path w="4927677" h="1532060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3C14348-59FC-64A5-C9CF-13D25389CE9A}"/>
              </a:ext>
            </a:extLst>
          </p:cNvPr>
          <p:cNvSpPr txBox="1"/>
          <p:nvPr/>
        </p:nvSpPr>
        <p:spPr>
          <a:xfrm>
            <a:off x="5524501" y="2300397"/>
            <a:ext cx="11734800" cy="6653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Individuare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criticità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e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vulnerabilità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del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che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definisce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il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funzionamento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delle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eSIM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e le relative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implementazioni</a:t>
            </a:r>
            <a:endParaRPr lang="en-US" sz="48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48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Ipotizzare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scenari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attacco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sfruttando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le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eventuali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criticità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cui sopra</a:t>
            </a: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endParaRPr lang="en-US" sz="48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Ove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possibile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sviluppare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meccanismi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di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difesa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efficaci</a:t>
            </a:r>
            <a:endParaRPr lang="en-US" sz="4800" b="1" dirty="0">
              <a:solidFill>
                <a:srgbClr val="000000"/>
              </a:solidFill>
              <a:latin typeface="Nunito" pitchFamily="2" charset="0"/>
              <a:ea typeface="Nunito Bold"/>
              <a:cs typeface="Nunito Bold"/>
              <a:sym typeface="Nunito Bold"/>
            </a:endParaRPr>
          </a:p>
          <a:p>
            <a:endParaRPr lang="it-IT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D322BBE8-23C3-54E8-8B17-ABAAD28ADAD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954" y="2857500"/>
            <a:ext cx="3507061" cy="5260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99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7274" y="2737091"/>
            <a:ext cx="16230600" cy="6526651"/>
            <a:chOff x="0" y="0"/>
            <a:chExt cx="4274726" cy="1718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718953"/>
            </a:xfrm>
            <a:custGeom>
              <a:avLst/>
              <a:gdLst/>
              <a:ahLst/>
              <a:cxnLst/>
              <a:rect l="l" t="t" r="r" b="b"/>
              <a:pathLst>
                <a:path w="4274726" h="1718953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it-IT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109662" y="-911620"/>
            <a:ext cx="2942276" cy="2942276"/>
          </a:xfrm>
          <a:custGeom>
            <a:avLst/>
            <a:gdLst/>
            <a:ahLst/>
            <a:cxnLst/>
            <a:rect l="l" t="t" r="r" b="b"/>
            <a:pathLst>
              <a:path w="2942276" h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90398" y="6983167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C0D91496-7379-8523-8B58-6C7607D551B7}"/>
              </a:ext>
            </a:extLst>
          </p:cNvPr>
          <p:cNvSpPr/>
          <p:nvPr/>
        </p:nvSpPr>
        <p:spPr>
          <a:xfrm>
            <a:off x="11201400" y="-2400300"/>
            <a:ext cx="8923976" cy="5015495"/>
          </a:xfrm>
          <a:prstGeom prst="ellipse">
            <a:avLst/>
          </a:prstGeom>
          <a:solidFill>
            <a:srgbClr val="B2E69D"/>
          </a:solidFill>
          <a:ln w="3175">
            <a:solidFill>
              <a:srgbClr val="B2E6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7C71B03-4F16-68CA-6A3A-6ED9D143FD9A}"/>
              </a:ext>
            </a:extLst>
          </p:cNvPr>
          <p:cNvSpPr txBox="1"/>
          <p:nvPr/>
        </p:nvSpPr>
        <p:spPr>
          <a:xfrm>
            <a:off x="12162476" y="486331"/>
            <a:ext cx="5973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latin typeface="Fredoka SemiBold" pitchFamily="2" charset="-79"/>
              </a:rPr>
              <a:t>Step 2 out of 5</a:t>
            </a:r>
          </a:p>
        </p:txBody>
      </p:sp>
      <p:sp>
        <p:nvSpPr>
          <p:cNvPr id="9" name="TextBox 19">
            <a:extLst>
              <a:ext uri="{FF2B5EF4-FFF2-40B4-BE49-F238E27FC236}">
                <a16:creationId xmlns:a16="http://schemas.microsoft.com/office/drawing/2014/main" id="{81BEF27B-A013-D254-E4CB-86483B1D4BFC}"/>
              </a:ext>
            </a:extLst>
          </p:cNvPr>
          <p:cNvSpPr txBox="1"/>
          <p:nvPr/>
        </p:nvSpPr>
        <p:spPr>
          <a:xfrm>
            <a:off x="321469" y="4464172"/>
            <a:ext cx="17645062" cy="1344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13600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BACKGROUND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98FDA71B-2CCD-A71A-45A0-39D82ADC6BD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BF5FB2B-641A-2CF3-455F-7D44ED3B4410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130186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4BDF9DC7-955C-97CC-D9AC-33D91F8581DF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BACKGROUND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CCEC7F28-B230-9343-3E08-D012AC7D37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4406364"/>
            <a:ext cx="5861532" cy="3624402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25896C7E-827D-2BF5-2955-AF808AC936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34034" y="4406364"/>
            <a:ext cx="4219930" cy="3624401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2B244278-1324-9730-CBC2-5018F18B401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391968" y="4490899"/>
            <a:ext cx="4355754" cy="3624401"/>
          </a:xfrm>
          <a:prstGeom prst="rect">
            <a:avLst/>
          </a:prstGeom>
        </p:spPr>
      </p:pic>
      <p:sp>
        <p:nvSpPr>
          <p:cNvPr id="19" name="TextBox 20">
            <a:extLst>
              <a:ext uri="{FF2B5EF4-FFF2-40B4-BE49-F238E27FC236}">
                <a16:creationId xmlns:a16="http://schemas.microsoft.com/office/drawing/2014/main" id="{B23B4C4C-08A8-C9E5-AC6C-A87C544F42EE}"/>
              </a:ext>
            </a:extLst>
          </p:cNvPr>
          <p:cNvSpPr txBox="1"/>
          <p:nvPr/>
        </p:nvSpPr>
        <p:spPr>
          <a:xfrm>
            <a:off x="1028700" y="2445668"/>
            <a:ext cx="16230600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RSP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gestire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eUICC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LPA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 server </a:t>
            </a:r>
            <a:r>
              <a:rPr lang="en-US" sz="48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SM-DP+</a:t>
            </a:r>
          </a:p>
        </p:txBody>
      </p:sp>
      <p:sp>
        <p:nvSpPr>
          <p:cNvPr id="20" name="Nastro inclinato in basso 19">
            <a:extLst>
              <a:ext uri="{FF2B5EF4-FFF2-40B4-BE49-F238E27FC236}">
                <a16:creationId xmlns:a16="http://schemas.microsoft.com/office/drawing/2014/main" id="{7C0C3140-66DB-04B8-8364-D47273DC318C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3/19</a:t>
            </a:r>
          </a:p>
          <a:p>
            <a:pPr algn="ctr"/>
            <a:endParaRPr lang="it-IT" dirty="0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2861214-8BA7-015D-61CC-C8F964329683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6EBBCD-3E7B-7A93-51C9-1C1D035392B8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394309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15">
            <a:extLst>
              <a:ext uri="{FF2B5EF4-FFF2-40B4-BE49-F238E27FC236}">
                <a16:creationId xmlns:a16="http://schemas.microsoft.com/office/drawing/2014/main" id="{79C9D005-80B1-4EC7-2623-7C3804D47085}"/>
              </a:ext>
            </a:extLst>
          </p:cNvPr>
          <p:cNvSpPr/>
          <p:nvPr/>
        </p:nvSpPr>
        <p:spPr>
          <a:xfrm>
            <a:off x="15824275" y="6533193"/>
            <a:ext cx="1949375" cy="1949375"/>
          </a:xfrm>
          <a:custGeom>
            <a:avLst/>
            <a:gdLst/>
            <a:ahLst/>
            <a:cxnLst/>
            <a:rect l="l" t="t" r="r" b="b"/>
            <a:pathLst>
              <a:path w="1949375" h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16">
            <a:extLst>
              <a:ext uri="{FF2B5EF4-FFF2-40B4-BE49-F238E27FC236}">
                <a16:creationId xmlns:a16="http://schemas.microsoft.com/office/drawing/2014/main" id="{311FADD3-979E-3E0B-BF8F-C43CA49387AF}"/>
              </a:ext>
            </a:extLst>
          </p:cNvPr>
          <p:cNvSpPr/>
          <p:nvPr/>
        </p:nvSpPr>
        <p:spPr>
          <a:xfrm>
            <a:off x="-668902" y="1028700"/>
            <a:ext cx="3395204" cy="1049427"/>
          </a:xfrm>
          <a:custGeom>
            <a:avLst/>
            <a:gdLst/>
            <a:ahLst/>
            <a:cxnLst/>
            <a:rect l="l" t="t" r="r" b="b"/>
            <a:pathLst>
              <a:path w="3395204" h="1049427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4BDF9DC7-955C-97CC-D9AC-33D91F8581DF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BACKGROUND</a:t>
            </a: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B23B4C4C-08A8-C9E5-AC6C-A87C544F42EE}"/>
              </a:ext>
            </a:extLst>
          </p:cNvPr>
          <p:cNvSpPr txBox="1"/>
          <p:nvPr/>
        </p:nvSpPr>
        <p:spPr>
          <a:xfrm>
            <a:off x="1028700" y="2445668"/>
            <a:ext cx="16230600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Protocollo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RSP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utilizzato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per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gestire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la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comunicazione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 err="1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tra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eUICC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, </a:t>
            </a:r>
            <a:r>
              <a:rPr lang="en-US" sz="48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LPA</a:t>
            </a:r>
            <a:r>
              <a:rPr lang="en-US" sz="4800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 </a:t>
            </a:r>
            <a:r>
              <a:rPr lang="en-US" sz="4800" b="1" dirty="0">
                <a:solidFill>
                  <a:srgbClr val="000000"/>
                </a:solidFill>
                <a:latin typeface="Nunito" pitchFamily="2" charset="0"/>
                <a:ea typeface="Nunito Bold"/>
                <a:cs typeface="Nunito Bold"/>
                <a:sym typeface="Nunito Bold"/>
              </a:rPr>
              <a:t>e server </a:t>
            </a:r>
            <a:r>
              <a:rPr lang="en-US" sz="4800" dirty="0">
                <a:solidFill>
                  <a:srgbClr val="000000"/>
                </a:solidFill>
                <a:latin typeface="Fredoka SemiBold" pitchFamily="2" charset="-79"/>
                <a:ea typeface="Nunito Bold"/>
                <a:cs typeface="Nunito Bold"/>
                <a:sym typeface="Nunito Bold"/>
              </a:rPr>
              <a:t>SM-DP+</a:t>
            </a:r>
          </a:p>
        </p:txBody>
      </p:sp>
      <p:sp>
        <p:nvSpPr>
          <p:cNvPr id="20" name="Nastro inclinato in basso 19">
            <a:extLst>
              <a:ext uri="{FF2B5EF4-FFF2-40B4-BE49-F238E27FC236}">
                <a16:creationId xmlns:a16="http://schemas.microsoft.com/office/drawing/2014/main" id="{7C0C3140-66DB-04B8-8364-D47273DC318C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3/19</a:t>
            </a:r>
          </a:p>
          <a:p>
            <a:pPr algn="ctr"/>
            <a:endParaRPr lang="it-IT" dirty="0"/>
          </a:p>
        </p:txBody>
      </p:sp>
      <p:pic>
        <p:nvPicPr>
          <p:cNvPr id="26" name="Immagine 25">
            <a:extLst>
              <a:ext uri="{FF2B5EF4-FFF2-40B4-BE49-F238E27FC236}">
                <a16:creationId xmlns:a16="http://schemas.microsoft.com/office/drawing/2014/main" id="{1BF786A8-2356-A16F-0E52-933FFC88E1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032" y="4381016"/>
            <a:ext cx="5944937" cy="362440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E362360-5C91-DD4D-54DC-951BA63E88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9000" y="4381016"/>
            <a:ext cx="4011307" cy="3624401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7EEBE6FD-7711-8AEE-BA85-5A96FBE20B4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35978" y="4490899"/>
            <a:ext cx="4108822" cy="3624401"/>
          </a:xfrm>
          <a:prstGeom prst="rect">
            <a:avLst/>
          </a:prstGeom>
        </p:spPr>
      </p:pic>
      <p:sp>
        <p:nvSpPr>
          <p:cNvPr id="5" name="TextBox 12">
            <a:extLst>
              <a:ext uri="{FF2B5EF4-FFF2-40B4-BE49-F238E27FC236}">
                <a16:creationId xmlns:a16="http://schemas.microsoft.com/office/drawing/2014/main" id="{97461213-D3D3-8752-CF54-7E0C5369C950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29475B9-D3D8-4C96-E086-6CE733C23564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001329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7695732-448E-E5A4-3394-855512CDB18E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73FB8B-DEB1-94C7-58A3-F3FA7A6FD07E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C11CE76C-266B-1A37-7E69-626058E8470D}"/>
              </a:ext>
            </a:extLst>
          </p:cNvPr>
          <p:cNvGrpSpPr/>
          <p:nvPr/>
        </p:nvGrpSpPr>
        <p:grpSpPr>
          <a:xfrm>
            <a:off x="7049582" y="5387150"/>
            <a:ext cx="4188833" cy="752856"/>
            <a:chOff x="7060035" y="5645356"/>
            <a:chExt cx="4188833" cy="752856"/>
          </a:xfrm>
        </p:grpSpPr>
        <p:sp>
          <p:nvSpPr>
            <p:cNvPr id="16" name="Cilindro 15">
              <a:extLst>
                <a:ext uri="{FF2B5EF4-FFF2-40B4-BE49-F238E27FC236}">
                  <a16:creationId xmlns:a16="http://schemas.microsoft.com/office/drawing/2014/main" id="{C2A248A1-290E-3115-BC00-BE0A5C9A07C1}"/>
                </a:ext>
              </a:extLst>
            </p:cNvPr>
            <p:cNvSpPr/>
            <p:nvPr/>
          </p:nvSpPr>
          <p:spPr>
            <a:xfrm rot="16200000">
              <a:off x="8778024" y="3927367"/>
              <a:ext cx="752856" cy="4188833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95FF24AF-51EC-1EDF-A5EC-CC92FA10BB4A}"/>
                </a:ext>
              </a:extLst>
            </p:cNvPr>
            <p:cNvSpPr txBox="1"/>
            <p:nvPr/>
          </p:nvSpPr>
          <p:spPr>
            <a:xfrm>
              <a:off x="7255024" y="5729395"/>
              <a:ext cx="37112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200" b="1" dirty="0">
                  <a:latin typeface="Nunito" pitchFamily="2" charset="0"/>
                </a:rPr>
                <a:t>HTTPS connection</a:t>
              </a:r>
            </a:p>
          </p:txBody>
        </p:sp>
      </p:grpSp>
      <p:sp>
        <p:nvSpPr>
          <p:cNvPr id="18" name="Freccia bidirezionale orizzontale 17">
            <a:extLst>
              <a:ext uri="{FF2B5EF4-FFF2-40B4-BE49-F238E27FC236}">
                <a16:creationId xmlns:a16="http://schemas.microsoft.com/office/drawing/2014/main" id="{F4583A8C-057C-C026-0BF5-E4D2D1FA52D9}"/>
              </a:ext>
            </a:extLst>
          </p:cNvPr>
          <p:cNvSpPr/>
          <p:nvPr/>
        </p:nvSpPr>
        <p:spPr>
          <a:xfrm>
            <a:off x="11331722" y="4870786"/>
            <a:ext cx="4235185" cy="1776447"/>
          </a:xfrm>
          <a:prstGeom prst="leftRightArrow">
            <a:avLst>
              <a:gd name="adj1" fmla="val 60166"/>
              <a:gd name="adj2" fmla="val 50000"/>
            </a:avLst>
          </a:prstGeom>
          <a:solidFill>
            <a:schemeClr val="bg1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 err="1">
                <a:solidFill>
                  <a:schemeClr val="tx1"/>
                </a:solidFill>
                <a:latin typeface="Nunito" pitchFamily="2" charset="0"/>
              </a:rPr>
              <a:t>euiccInfo</a:t>
            </a:r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 </a:t>
            </a:r>
            <a:r>
              <a:rPr lang="it-IT" sz="3200" b="1" dirty="0" err="1">
                <a:solidFill>
                  <a:schemeClr val="tx1"/>
                </a:solidFill>
                <a:latin typeface="Nunito" pitchFamily="2" charset="0"/>
              </a:rPr>
              <a:t>exchange</a:t>
            </a:r>
            <a:endParaRPr lang="it-IT" sz="3200" b="1" dirty="0">
              <a:solidFill>
                <a:schemeClr val="tx1"/>
              </a:solidFill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9412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6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64777" y="-1204170"/>
            <a:ext cx="20507325" cy="10287000"/>
            <a:chOff x="0" y="0"/>
            <a:chExt cx="273431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62710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950938" y="688298"/>
            <a:ext cx="8009976" cy="1730229"/>
            <a:chOff x="0" y="0"/>
            <a:chExt cx="2109623" cy="4556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09623" cy="455698"/>
            </a:xfrm>
            <a:custGeom>
              <a:avLst/>
              <a:gdLst/>
              <a:ahLst/>
              <a:cxnLst/>
              <a:rect l="l" t="t" r="r" b="b"/>
              <a:pathLst>
                <a:path w="2109623" h="455698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11">
            <a:extLst>
              <a:ext uri="{FF2B5EF4-FFF2-40B4-BE49-F238E27FC236}">
                <a16:creationId xmlns:a16="http://schemas.microsoft.com/office/drawing/2014/main" id="{FDE1EB6C-1FCC-B7FC-E706-403525B3AA90}"/>
              </a:ext>
            </a:extLst>
          </p:cNvPr>
          <p:cNvGrpSpPr/>
          <p:nvPr/>
        </p:nvGrpSpPr>
        <p:grpSpPr>
          <a:xfrm>
            <a:off x="-576611" y="8801100"/>
            <a:ext cx="19974273" cy="1861295"/>
            <a:chOff x="0" y="0"/>
            <a:chExt cx="5260714" cy="490218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BF35A3F-4B96-7408-0D4A-F3F626623309}"/>
                </a:ext>
              </a:extLst>
            </p:cNvPr>
            <p:cNvSpPr/>
            <p:nvPr/>
          </p:nvSpPr>
          <p:spPr>
            <a:xfrm>
              <a:off x="0" y="0"/>
              <a:ext cx="5260714" cy="490218"/>
            </a:xfrm>
            <a:custGeom>
              <a:avLst/>
              <a:gdLst/>
              <a:ahLst/>
              <a:cxnLst/>
              <a:rect l="l" t="t" r="r" b="b"/>
              <a:pathLst>
                <a:path w="5260714" h="490218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B2E69D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B3E36431-349C-2E9C-DC3C-8CA60F451BEA}"/>
                </a:ext>
              </a:extLst>
            </p:cNvPr>
            <p:cNvSpPr txBox="1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4">
            <a:extLst>
              <a:ext uri="{FF2B5EF4-FFF2-40B4-BE49-F238E27FC236}">
                <a16:creationId xmlns:a16="http://schemas.microsoft.com/office/drawing/2014/main" id="{77FFFB1F-DBED-B5AD-8120-382B75784DF5}"/>
              </a:ext>
            </a:extLst>
          </p:cNvPr>
          <p:cNvSpPr txBox="1"/>
          <p:nvPr/>
        </p:nvSpPr>
        <p:spPr>
          <a:xfrm>
            <a:off x="0" y="904875"/>
            <a:ext cx="18287999" cy="1125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SemiBold" pitchFamily="2" charset="-79"/>
                <a:ea typeface="Fredoka"/>
                <a:cs typeface="Fredoka SemiBold" pitchFamily="2" charset="-79"/>
                <a:sym typeface="Fredoka"/>
              </a:rPr>
              <a:t>INTERAZIONE IN RSP</a:t>
            </a:r>
          </a:p>
        </p:txBody>
      </p:sp>
      <p:sp>
        <p:nvSpPr>
          <p:cNvPr id="12" name="Nastro inclinato in basso 11">
            <a:extLst>
              <a:ext uri="{FF2B5EF4-FFF2-40B4-BE49-F238E27FC236}">
                <a16:creationId xmlns:a16="http://schemas.microsoft.com/office/drawing/2014/main" id="{A6CFDDFC-EED3-641B-611E-0245BCE19692}"/>
              </a:ext>
            </a:extLst>
          </p:cNvPr>
          <p:cNvSpPr/>
          <p:nvPr/>
        </p:nvSpPr>
        <p:spPr>
          <a:xfrm>
            <a:off x="14346127" y="9082830"/>
            <a:ext cx="2913173" cy="816958"/>
          </a:xfrm>
          <a:prstGeom prst="ribbon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it-IT" sz="3200" dirty="0">
                <a:solidFill>
                  <a:schemeClr val="tx1"/>
                </a:solidFill>
                <a:latin typeface="Fredoka SemiBold" pitchFamily="2" charset="-79"/>
              </a:rPr>
              <a:t>4/19</a:t>
            </a:r>
          </a:p>
          <a:p>
            <a:pPr algn="ctr"/>
            <a:endParaRPr lang="it-IT" dirty="0"/>
          </a:p>
        </p:txBody>
      </p:sp>
      <p:sp>
        <p:nvSpPr>
          <p:cNvPr id="32" name="Nuvola 31">
            <a:extLst>
              <a:ext uri="{FF2B5EF4-FFF2-40B4-BE49-F238E27FC236}">
                <a16:creationId xmlns:a16="http://schemas.microsoft.com/office/drawing/2014/main" id="{E50F7C8E-63B4-B23E-2F4B-6A7DFC594BC7}"/>
              </a:ext>
            </a:extLst>
          </p:cNvPr>
          <p:cNvSpPr/>
          <p:nvPr/>
        </p:nvSpPr>
        <p:spPr>
          <a:xfrm>
            <a:off x="5186379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SM-DP+</a:t>
            </a:r>
            <a:endParaRPr lang="it-IT" sz="4000" dirty="0"/>
          </a:p>
        </p:txBody>
      </p:sp>
      <p:sp>
        <p:nvSpPr>
          <p:cNvPr id="33" name="Nuvola 32">
            <a:extLst>
              <a:ext uri="{FF2B5EF4-FFF2-40B4-BE49-F238E27FC236}">
                <a16:creationId xmlns:a16="http://schemas.microsoft.com/office/drawing/2014/main" id="{078DF176-4E26-13F6-44F3-52F5A265D26C}"/>
              </a:ext>
            </a:extLst>
          </p:cNvPr>
          <p:cNvSpPr/>
          <p:nvPr/>
        </p:nvSpPr>
        <p:spPr>
          <a:xfrm>
            <a:off x="9448800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LPAd</a:t>
            </a:r>
            <a:endParaRPr lang="it-IT" sz="4000" dirty="0"/>
          </a:p>
        </p:txBody>
      </p:sp>
      <p:sp>
        <p:nvSpPr>
          <p:cNvPr id="34" name="Nuvola 33">
            <a:extLst>
              <a:ext uri="{FF2B5EF4-FFF2-40B4-BE49-F238E27FC236}">
                <a16:creationId xmlns:a16="http://schemas.microsoft.com/office/drawing/2014/main" id="{256F9C06-83BF-032F-491E-3C7EC9F08619}"/>
              </a:ext>
            </a:extLst>
          </p:cNvPr>
          <p:cNvSpPr/>
          <p:nvPr/>
        </p:nvSpPr>
        <p:spPr>
          <a:xfrm>
            <a:off x="13720779" y="2562377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 err="1">
                <a:solidFill>
                  <a:schemeClr val="tx1"/>
                </a:solidFill>
                <a:latin typeface="Nunito" pitchFamily="2" charset="0"/>
              </a:rPr>
              <a:t>eUICC</a:t>
            </a:r>
            <a:endParaRPr lang="it-IT" sz="4000" dirty="0"/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54D2FA2E-7951-7D25-7063-7C9E7171FC2F}"/>
              </a:ext>
            </a:extLst>
          </p:cNvPr>
          <p:cNvSpPr/>
          <p:nvPr/>
        </p:nvSpPr>
        <p:spPr>
          <a:xfrm rot="9999176" flipH="1">
            <a:off x="-1316676" y="171656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Nuvola 35">
            <a:extLst>
              <a:ext uri="{FF2B5EF4-FFF2-40B4-BE49-F238E27FC236}">
                <a16:creationId xmlns:a16="http://schemas.microsoft.com/office/drawing/2014/main" id="{AC5A91DC-CA3F-CB39-ADCB-0EFD3AAD4F32}"/>
              </a:ext>
            </a:extLst>
          </p:cNvPr>
          <p:cNvSpPr/>
          <p:nvPr/>
        </p:nvSpPr>
        <p:spPr>
          <a:xfrm>
            <a:off x="914400" y="2562376"/>
            <a:ext cx="3652821" cy="1438123"/>
          </a:xfrm>
          <a:prstGeom prst="cloud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tx1"/>
                </a:solidFill>
                <a:latin typeface="Nunito" pitchFamily="2" charset="0"/>
              </a:rPr>
              <a:t>Operator</a:t>
            </a:r>
            <a:endParaRPr lang="it-IT" sz="4000" dirty="0"/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8FACAF1-CE69-04FF-0650-7CC11CD9D6AF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2740810" y="3998968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ACE87930-83C9-EEB2-E7C0-DF3FC89DFA46}"/>
              </a:ext>
            </a:extLst>
          </p:cNvPr>
          <p:cNvCxnSpPr>
            <a:cxnSpLocks/>
          </p:cNvCxnSpPr>
          <p:nvPr/>
        </p:nvCxnSpPr>
        <p:spPr>
          <a:xfrm flipH="1">
            <a:off x="7012788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8C10AA83-81CC-39E6-E80E-C96423D1DEC7}"/>
              </a:ext>
            </a:extLst>
          </p:cNvPr>
          <p:cNvCxnSpPr>
            <a:cxnSpLocks/>
          </p:cNvCxnSpPr>
          <p:nvPr/>
        </p:nvCxnSpPr>
        <p:spPr>
          <a:xfrm flipH="1">
            <a:off x="11275209" y="3986492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6B11B07-56D4-C784-CC06-D957F0601BFF}"/>
              </a:ext>
            </a:extLst>
          </p:cNvPr>
          <p:cNvCxnSpPr>
            <a:cxnSpLocks/>
          </p:cNvCxnSpPr>
          <p:nvPr/>
        </p:nvCxnSpPr>
        <p:spPr>
          <a:xfrm flipH="1">
            <a:off x="15547189" y="3985624"/>
            <a:ext cx="1" cy="4282076"/>
          </a:xfrm>
          <a:prstGeom prst="straightConnector1">
            <a:avLst/>
          </a:prstGeom>
          <a:ln w="76200">
            <a:solidFill>
              <a:srgbClr val="B2E6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reeform 14">
            <a:extLst>
              <a:ext uri="{FF2B5EF4-FFF2-40B4-BE49-F238E27FC236}">
                <a16:creationId xmlns:a16="http://schemas.microsoft.com/office/drawing/2014/main" id="{2F25FF30-7B38-CA19-5512-96A8A27DCF39}"/>
              </a:ext>
            </a:extLst>
          </p:cNvPr>
          <p:cNvSpPr/>
          <p:nvPr/>
        </p:nvSpPr>
        <p:spPr>
          <a:xfrm rot="20063455" flipH="1">
            <a:off x="16487867" y="-61854"/>
            <a:ext cx="2537840" cy="2297899"/>
          </a:xfrm>
          <a:custGeom>
            <a:avLst/>
            <a:gdLst/>
            <a:ahLst/>
            <a:cxnLst/>
            <a:rect l="l" t="t" r="r" b="b"/>
            <a:pathLst>
              <a:path w="2537840" h="2297899">
                <a:moveTo>
                  <a:pt x="2537840" y="0"/>
                </a:moveTo>
                <a:lnTo>
                  <a:pt x="0" y="0"/>
                </a:lnTo>
                <a:lnTo>
                  <a:pt x="0" y="2297898"/>
                </a:lnTo>
                <a:lnTo>
                  <a:pt x="2537840" y="2297898"/>
                </a:lnTo>
                <a:lnTo>
                  <a:pt x="2537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2161A71-2DC6-98F8-144B-790089178584}"/>
              </a:ext>
            </a:extLst>
          </p:cNvPr>
          <p:cNvSpPr txBox="1"/>
          <p:nvPr/>
        </p:nvSpPr>
        <p:spPr>
          <a:xfrm>
            <a:off x="1028700" y="8962318"/>
            <a:ext cx="105537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Matteo Fanfarillo – 0316179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ED1663-EC73-4F29-1714-B30AC92F1377}"/>
              </a:ext>
            </a:extLst>
          </p:cNvPr>
          <p:cNvSpPr txBox="1"/>
          <p:nvPr/>
        </p:nvSpPr>
        <p:spPr>
          <a:xfrm>
            <a:off x="928624" y="9504009"/>
            <a:ext cx="22717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17/07/2024</a:t>
            </a:r>
            <a:endParaRPr lang="en-US" sz="30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" name="Freccia bidirezionale orizzontale 15">
            <a:extLst>
              <a:ext uri="{FF2B5EF4-FFF2-40B4-BE49-F238E27FC236}">
                <a16:creationId xmlns:a16="http://schemas.microsoft.com/office/drawing/2014/main" id="{FBEF1293-ACA6-8699-D631-9CE8AA011155}"/>
              </a:ext>
            </a:extLst>
          </p:cNvPr>
          <p:cNvSpPr/>
          <p:nvPr/>
        </p:nvSpPr>
        <p:spPr>
          <a:xfrm>
            <a:off x="11331722" y="4870786"/>
            <a:ext cx="4235185" cy="1776447"/>
          </a:xfrm>
          <a:prstGeom prst="leftRightArrow">
            <a:avLst>
              <a:gd name="adj1" fmla="val 60166"/>
              <a:gd name="adj2" fmla="val 50000"/>
            </a:avLst>
          </a:prstGeom>
          <a:solidFill>
            <a:schemeClr val="bg1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Check server authentication</a:t>
            </a:r>
          </a:p>
        </p:txBody>
      </p:sp>
      <p:sp>
        <p:nvSpPr>
          <p:cNvPr id="17" name="Freccia bidirezionale orizzontale 16">
            <a:extLst>
              <a:ext uri="{FF2B5EF4-FFF2-40B4-BE49-F238E27FC236}">
                <a16:creationId xmlns:a16="http://schemas.microsoft.com/office/drawing/2014/main" id="{40B33E3D-D090-46EF-8598-C22AC30D8E70}"/>
              </a:ext>
            </a:extLst>
          </p:cNvPr>
          <p:cNvSpPr/>
          <p:nvPr/>
        </p:nvSpPr>
        <p:spPr>
          <a:xfrm>
            <a:off x="7021627" y="4891053"/>
            <a:ext cx="4235185" cy="1776447"/>
          </a:xfrm>
          <a:prstGeom prst="leftRightArrow">
            <a:avLst>
              <a:gd name="adj1" fmla="val 60166"/>
              <a:gd name="adj2" fmla="val 50000"/>
            </a:avLst>
          </a:prstGeom>
          <a:solidFill>
            <a:schemeClr val="bg1"/>
          </a:solidFill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 dirty="0">
                <a:solidFill>
                  <a:schemeClr val="tx1"/>
                </a:solidFill>
                <a:latin typeface="Nunito" pitchFamily="2" charset="0"/>
              </a:rPr>
              <a:t>Server authentication</a:t>
            </a:r>
          </a:p>
        </p:txBody>
      </p:sp>
    </p:spTree>
    <p:extLst>
      <p:ext uri="{BB962C8B-B14F-4D97-AF65-F5344CB8AC3E}">
        <p14:creationId xmlns:p14="http://schemas.microsoft.com/office/powerpoint/2010/main" val="296636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2955</TotalTime>
  <Words>1476</Words>
  <Application>Microsoft Office PowerPoint</Application>
  <PresentationFormat>Personalizzato</PresentationFormat>
  <Paragraphs>353</Paragraphs>
  <Slides>39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39</vt:i4>
      </vt:variant>
    </vt:vector>
  </HeadingPairs>
  <TitlesOfParts>
    <vt:vector size="45" baseType="lpstr">
      <vt:lpstr>Wingdings</vt:lpstr>
      <vt:lpstr>Nunito</vt:lpstr>
      <vt:lpstr>Arial</vt:lpstr>
      <vt:lpstr>Fredoka SemiBold</vt:lpstr>
      <vt:lpstr>Calibri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tesi</dc:title>
  <cp:lastModifiedBy>Matteo Fanfarillo</cp:lastModifiedBy>
  <cp:revision>139</cp:revision>
  <dcterms:created xsi:type="dcterms:W3CDTF">2006-08-16T00:00:00Z</dcterms:created>
  <dcterms:modified xsi:type="dcterms:W3CDTF">2025-02-24T08:54:42Z</dcterms:modified>
  <dc:identifier>DAGKWGsDkog</dc:identifier>
</cp:coreProperties>
</file>

<file path=docProps/thumbnail.jpeg>
</file>